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Override PartName="/ppt/notesSlides/notesSlide17.xml" ContentType="application/vnd.openxmlformats-officedocument.presentationml.notesSlid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2" r:id="rId1"/>
  </p:sldMasterIdLst>
  <p:notesMasterIdLst>
    <p:notesMasterId r:id="rId30"/>
  </p:notesMasterIdLst>
  <p:sldIdLst>
    <p:sldId id="256" r:id="rId2"/>
    <p:sldId id="257" r:id="rId3"/>
    <p:sldId id="258" r:id="rId4"/>
    <p:sldId id="288" r:id="rId5"/>
    <p:sldId id="290" r:id="rId6"/>
    <p:sldId id="259" r:id="rId7"/>
    <p:sldId id="298" r:id="rId8"/>
    <p:sldId id="297" r:id="rId9"/>
    <p:sldId id="299" r:id="rId10"/>
    <p:sldId id="303" r:id="rId11"/>
    <p:sldId id="301" r:id="rId12"/>
    <p:sldId id="304" r:id="rId13"/>
    <p:sldId id="306" r:id="rId14"/>
    <p:sldId id="302" r:id="rId15"/>
    <p:sldId id="305" r:id="rId16"/>
    <p:sldId id="307" r:id="rId17"/>
    <p:sldId id="308" r:id="rId18"/>
    <p:sldId id="320" r:id="rId19"/>
    <p:sldId id="309" r:id="rId20"/>
    <p:sldId id="311" r:id="rId21"/>
    <p:sldId id="312" r:id="rId22"/>
    <p:sldId id="313" r:id="rId23"/>
    <p:sldId id="314" r:id="rId24"/>
    <p:sldId id="315" r:id="rId25"/>
    <p:sldId id="316" r:id="rId26"/>
    <p:sldId id="321" r:id="rId27"/>
    <p:sldId id="317" r:id="rId28"/>
    <p:sldId id="319" r:id="rId29"/>
  </p:sldIdLst>
  <p:sldSz cx="9144000" cy="6858000" type="screen4x3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royecto Corea" initials="PC" lastIdx="5" clrIdx="0">
    <p:extLst>
      <p:ext uri="{19B8F6BF-5375-455C-9EA6-DF929625EA0E}">
        <p15:presenceInfo xmlns:p15="http://schemas.microsoft.com/office/powerpoint/2012/main" xmlns="" userId="77bbd56299152a4a" providerId="Windows Live"/>
      </p:ext>
    </p:extLst>
  </p:cmAuthor>
  <p:cmAuthor id="2" name="DIANA CASAS" initials="DIANA C" lastIdx="2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Estilo medio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Estilo medio 4 - Énfasis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0505E3EF-67EA-436B-97B2-0124C06EBD24}" styleName="Estilo medio 4 - Énfasis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F5AB1C69-6EDB-4FF4-983F-18BD219EF322}" styleName="Estilo medio 2 - Énfasis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673" autoAdjust="0"/>
    <p:restoredTop sz="94660"/>
  </p:normalViewPr>
  <p:slideViewPr>
    <p:cSldViewPr snapToGrid="0">
      <p:cViewPr varScale="1">
        <p:scale>
          <a:sx n="73" d="100"/>
          <a:sy n="73" d="100"/>
        </p:scale>
        <p:origin x="-157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B05AD0-46B2-4D6E-9A06-278C9D2FE93D}" type="datetimeFigureOut">
              <a:rPr lang="es-CO" smtClean="0"/>
              <a:pPr/>
              <a:t>22/10/2014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46C6AF-8B05-4D4F-A502-37B17C082CDC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xmlns="" val="7899211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6C6AF-8B05-4D4F-A502-37B17C082CDC}" type="slidenum">
              <a:rPr lang="es-CO" smtClean="0"/>
              <a:pPr/>
              <a:t>6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xmlns="" val="5079028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6C6AF-8B05-4D4F-A502-37B17C082CDC}" type="slidenum">
              <a:rPr lang="es-CO" smtClean="0"/>
              <a:pPr/>
              <a:t>16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xmlns="" val="301350566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6C6AF-8B05-4D4F-A502-37B17C082CDC}" type="slidenum">
              <a:rPr lang="es-CO" smtClean="0"/>
              <a:pPr/>
              <a:t>17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xmlns="" val="259363774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6C6AF-8B05-4D4F-A502-37B17C082CDC}" type="slidenum">
              <a:rPr lang="es-CO" smtClean="0"/>
              <a:pPr/>
              <a:t>18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xmlns="" val="374244118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6C6AF-8B05-4D4F-A502-37B17C082CDC}" type="slidenum">
              <a:rPr lang="es-CO" smtClean="0"/>
              <a:pPr/>
              <a:t>19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xmlns="" val="280715263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6C6AF-8B05-4D4F-A502-37B17C082CDC}" type="slidenum">
              <a:rPr lang="es-CO" smtClean="0"/>
              <a:pPr/>
              <a:t>20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xmlns="" val="142106734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6C6AF-8B05-4D4F-A502-37B17C082CDC}" type="slidenum">
              <a:rPr lang="es-CO" smtClean="0"/>
              <a:pPr/>
              <a:t>21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xmlns="" val="210342580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6C6AF-8B05-4D4F-A502-37B17C082CDC}" type="slidenum">
              <a:rPr lang="es-CO" smtClean="0"/>
              <a:pPr/>
              <a:t>22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xmlns="" val="4100071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6C6AF-8B05-4D4F-A502-37B17C082CDC}" type="slidenum">
              <a:rPr lang="es-CO" smtClean="0"/>
              <a:pPr/>
              <a:t>23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xmlns="" val="84428095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6C6AF-8B05-4D4F-A502-37B17C082CDC}" type="slidenum">
              <a:rPr lang="es-CO" smtClean="0"/>
              <a:pPr/>
              <a:t>24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xmlns="" val="90946712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6C6AF-8B05-4D4F-A502-37B17C082CDC}" type="slidenum">
              <a:rPr lang="es-CO" smtClean="0"/>
              <a:pPr/>
              <a:t>25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xmlns="" val="24267027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6C6AF-8B05-4D4F-A502-37B17C082CDC}" type="slidenum">
              <a:rPr lang="es-CO" smtClean="0"/>
              <a:pPr/>
              <a:t>8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xmlns="" val="113906163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6C6AF-8B05-4D4F-A502-37B17C082CDC}" type="slidenum">
              <a:rPr lang="es-CO" smtClean="0"/>
              <a:pPr/>
              <a:t>26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xmlns="" val="57441650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6C6AF-8B05-4D4F-A502-37B17C082CDC}" type="slidenum">
              <a:rPr lang="es-CO" smtClean="0"/>
              <a:pPr/>
              <a:t>27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xmlns="" val="20589721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6C6AF-8B05-4D4F-A502-37B17C082CDC}" type="slidenum">
              <a:rPr lang="es-CO" smtClean="0"/>
              <a:pPr/>
              <a:t>9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xmlns="" val="22819479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6C6AF-8B05-4D4F-A502-37B17C082CDC}" type="slidenum">
              <a:rPr lang="es-CO" smtClean="0"/>
              <a:pPr/>
              <a:t>10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xmlns="" val="13234360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6C6AF-8B05-4D4F-A502-37B17C082CDC}" type="slidenum">
              <a:rPr lang="es-CO" smtClean="0"/>
              <a:pPr/>
              <a:t>11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xmlns="" val="13324863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6C6AF-8B05-4D4F-A502-37B17C082CDC}" type="slidenum">
              <a:rPr lang="es-CO" smtClean="0"/>
              <a:pPr/>
              <a:t>12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xmlns="" val="33191701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6C6AF-8B05-4D4F-A502-37B17C082CDC}" type="slidenum">
              <a:rPr lang="es-CO" smtClean="0"/>
              <a:pPr/>
              <a:t>13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xmlns="" val="19795691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6C6AF-8B05-4D4F-A502-37B17C082CDC}" type="slidenum">
              <a:rPr lang="es-CO" smtClean="0"/>
              <a:pPr/>
              <a:t>14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xmlns="" val="6241372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6C6AF-8B05-4D4F-A502-37B17C082CDC}" type="slidenum">
              <a:rPr lang="es-CO" smtClean="0"/>
              <a:pPr/>
              <a:t>15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xmlns="" val="32007200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 smtClean="0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E0FD9-4F61-4771-8678-D1C4531CF6A3}" type="datetimeFigureOut">
              <a:rPr lang="es-CO" smtClean="0"/>
              <a:pPr/>
              <a:t>22/10/2014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868C6-6B1B-4619-A37A-AB805F5C2E48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xmlns="" val="35174155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E0FD9-4F61-4771-8678-D1C4531CF6A3}" type="datetimeFigureOut">
              <a:rPr lang="es-CO" smtClean="0"/>
              <a:pPr/>
              <a:t>22/10/2014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868C6-6B1B-4619-A37A-AB805F5C2E48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xmlns="" val="3374522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E0FD9-4F61-4771-8678-D1C4531CF6A3}" type="datetimeFigureOut">
              <a:rPr lang="es-CO" smtClean="0"/>
              <a:pPr/>
              <a:t>22/10/2014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868C6-6B1B-4619-A37A-AB805F5C2E48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xmlns="" val="17833177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E0FD9-4F61-4771-8678-D1C4531CF6A3}" type="datetimeFigureOut">
              <a:rPr lang="es-CO" smtClean="0"/>
              <a:pPr/>
              <a:t>22/10/2014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868C6-6B1B-4619-A37A-AB805F5C2E48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xmlns="" val="36939509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E0FD9-4F61-4771-8678-D1C4531CF6A3}" type="datetimeFigureOut">
              <a:rPr lang="es-CO" smtClean="0"/>
              <a:pPr/>
              <a:t>22/10/2014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868C6-6B1B-4619-A37A-AB805F5C2E48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xmlns="" val="24647183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E0FD9-4F61-4771-8678-D1C4531CF6A3}" type="datetimeFigureOut">
              <a:rPr lang="es-CO" smtClean="0"/>
              <a:pPr/>
              <a:t>22/10/2014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868C6-6B1B-4619-A37A-AB805F5C2E48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xmlns="" val="42655446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E0FD9-4F61-4771-8678-D1C4531CF6A3}" type="datetimeFigureOut">
              <a:rPr lang="es-CO" smtClean="0"/>
              <a:pPr/>
              <a:t>22/10/2014</a:t>
            </a:fld>
            <a:endParaRPr lang="es-CO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868C6-6B1B-4619-A37A-AB805F5C2E48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xmlns="" val="29683636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E0FD9-4F61-4771-8678-D1C4531CF6A3}" type="datetimeFigureOut">
              <a:rPr lang="es-CO" smtClean="0"/>
              <a:pPr/>
              <a:t>22/10/2014</a:t>
            </a:fld>
            <a:endParaRPr lang="es-CO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868C6-6B1B-4619-A37A-AB805F5C2E48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xmlns="" val="35911620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E0FD9-4F61-4771-8678-D1C4531CF6A3}" type="datetimeFigureOut">
              <a:rPr lang="es-CO" smtClean="0"/>
              <a:pPr/>
              <a:t>22/10/2014</a:t>
            </a:fld>
            <a:endParaRPr lang="es-CO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868C6-6B1B-4619-A37A-AB805F5C2E48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xmlns="" val="39204720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E0FD9-4F61-4771-8678-D1C4531CF6A3}" type="datetimeFigureOut">
              <a:rPr lang="es-CO" smtClean="0"/>
              <a:pPr/>
              <a:t>22/10/2014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868C6-6B1B-4619-A37A-AB805F5C2E48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xmlns="" val="21466814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E0FD9-4F61-4771-8678-D1C4531CF6A3}" type="datetimeFigureOut">
              <a:rPr lang="es-CO" smtClean="0"/>
              <a:pPr/>
              <a:t>22/10/2014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868C6-6B1B-4619-A37A-AB805F5C2E48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xmlns="" val="11426625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3E0FD9-4F61-4771-8678-D1C4531CF6A3}" type="datetimeFigureOut">
              <a:rPr lang="es-CO" smtClean="0"/>
              <a:pPr/>
              <a:t>22/10/2014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7868C6-6B1B-4619-A37A-AB805F5C2E48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xmlns="" val="24880182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44" r:id="rId2"/>
    <p:sldLayoutId id="2147483745" r:id="rId3"/>
    <p:sldLayoutId id="2147483746" r:id="rId4"/>
    <p:sldLayoutId id="2147483747" r:id="rId5"/>
    <p:sldLayoutId id="2147483748" r:id="rId6"/>
    <p:sldLayoutId id="2147483749" r:id="rId7"/>
    <p:sldLayoutId id="2147483750" r:id="rId8"/>
    <p:sldLayoutId id="2147483751" r:id="rId9"/>
    <p:sldLayoutId id="2147483752" r:id="rId10"/>
    <p:sldLayoutId id="214748375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1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11" Type="http://schemas.openxmlformats.org/officeDocument/2006/relationships/image" Target="../media/image24.png"/><Relationship Id="rId5" Type="http://schemas.openxmlformats.org/officeDocument/2006/relationships/image" Target="../media/image11.png"/><Relationship Id="rId10" Type="http://schemas.openxmlformats.org/officeDocument/2006/relationships/image" Target="../media/image23.png"/><Relationship Id="rId4" Type="http://schemas.openxmlformats.org/officeDocument/2006/relationships/image" Target="../media/image8.png"/><Relationship Id="rId9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24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3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11" Type="http://schemas.openxmlformats.org/officeDocument/2006/relationships/image" Target="../media/image29.png"/><Relationship Id="rId5" Type="http://schemas.openxmlformats.org/officeDocument/2006/relationships/image" Target="../media/image11.png"/><Relationship Id="rId10" Type="http://schemas.openxmlformats.org/officeDocument/2006/relationships/image" Target="../media/image13.png"/><Relationship Id="rId4" Type="http://schemas.openxmlformats.org/officeDocument/2006/relationships/image" Target="../media/image8.png"/><Relationship Id="rId9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1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11" Type="http://schemas.openxmlformats.org/officeDocument/2006/relationships/image" Target="../media/image24.png"/><Relationship Id="rId5" Type="http://schemas.openxmlformats.org/officeDocument/2006/relationships/image" Target="../media/image9.png"/><Relationship Id="rId10" Type="http://schemas.openxmlformats.org/officeDocument/2006/relationships/image" Target="../media/image31.png"/><Relationship Id="rId4" Type="http://schemas.openxmlformats.org/officeDocument/2006/relationships/image" Target="../media/image8.png"/><Relationship Id="rId9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1.png"/><Relationship Id="rId7" Type="http://schemas.openxmlformats.org/officeDocument/2006/relationships/image" Target="../media/image23.png"/><Relationship Id="rId12" Type="http://schemas.openxmlformats.org/officeDocument/2006/relationships/image" Target="../media/image2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11" Type="http://schemas.openxmlformats.org/officeDocument/2006/relationships/image" Target="../media/image13.png"/><Relationship Id="rId5" Type="http://schemas.openxmlformats.org/officeDocument/2006/relationships/image" Target="../media/image9.png"/><Relationship Id="rId10" Type="http://schemas.openxmlformats.org/officeDocument/2006/relationships/image" Target="../media/image33.png"/><Relationship Id="rId4" Type="http://schemas.openxmlformats.org/officeDocument/2006/relationships/image" Target="../media/image8.png"/><Relationship Id="rId9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11" Type="http://schemas.openxmlformats.org/officeDocument/2006/relationships/image" Target="../media/image24.png"/><Relationship Id="rId5" Type="http://schemas.openxmlformats.org/officeDocument/2006/relationships/image" Target="../media/image21.png"/><Relationship Id="rId10" Type="http://schemas.openxmlformats.org/officeDocument/2006/relationships/image" Target="../media/image5.png"/><Relationship Id="rId4" Type="http://schemas.openxmlformats.org/officeDocument/2006/relationships/image" Target="../media/image8.png"/><Relationship Id="rId9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13" Type="http://schemas.openxmlformats.org/officeDocument/2006/relationships/image" Target="../media/image24.png"/><Relationship Id="rId3" Type="http://schemas.openxmlformats.org/officeDocument/2006/relationships/image" Target="../media/image1.png"/><Relationship Id="rId7" Type="http://schemas.openxmlformats.org/officeDocument/2006/relationships/image" Target="../media/image36.png"/><Relationship Id="rId12" Type="http://schemas.openxmlformats.org/officeDocument/2006/relationships/image" Target="../media/image3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11" Type="http://schemas.openxmlformats.org/officeDocument/2006/relationships/image" Target="../media/image38.png"/><Relationship Id="rId5" Type="http://schemas.openxmlformats.org/officeDocument/2006/relationships/image" Target="../media/image11.png"/><Relationship Id="rId10" Type="http://schemas.openxmlformats.org/officeDocument/2006/relationships/image" Target="../media/image13.png"/><Relationship Id="rId4" Type="http://schemas.openxmlformats.org/officeDocument/2006/relationships/image" Target="../media/image8.png"/><Relationship Id="rId9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13" Type="http://schemas.openxmlformats.org/officeDocument/2006/relationships/image" Target="../media/image24.png"/><Relationship Id="rId3" Type="http://schemas.openxmlformats.org/officeDocument/2006/relationships/image" Target="../media/image1.png"/><Relationship Id="rId7" Type="http://schemas.openxmlformats.org/officeDocument/2006/relationships/image" Target="../media/image36.png"/><Relationship Id="rId12" Type="http://schemas.openxmlformats.org/officeDocument/2006/relationships/image" Target="../media/image2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11" Type="http://schemas.openxmlformats.org/officeDocument/2006/relationships/image" Target="../media/image41.png"/><Relationship Id="rId5" Type="http://schemas.openxmlformats.org/officeDocument/2006/relationships/image" Target="../media/image11.png"/><Relationship Id="rId10" Type="http://schemas.openxmlformats.org/officeDocument/2006/relationships/image" Target="../media/image13.png"/><Relationship Id="rId4" Type="http://schemas.openxmlformats.org/officeDocument/2006/relationships/image" Target="../media/image8.png"/><Relationship Id="rId9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5" Type="http://schemas.openxmlformats.org/officeDocument/2006/relationships/image" Target="../media/image11.png"/><Relationship Id="rId4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.png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5" Type="http://schemas.openxmlformats.org/officeDocument/2006/relationships/image" Target="../media/image11.png"/><Relationship Id="rId4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4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4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4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png"/><Relationship Id="rId5" Type="http://schemas.openxmlformats.org/officeDocument/2006/relationships/image" Target="../media/image50.emf"/><Relationship Id="rId4" Type="http://schemas.openxmlformats.org/officeDocument/2006/relationships/image" Target="../media/image4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2.png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2.png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2.png"/><Relationship Id="rId4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png"/><Relationship Id="rId5" Type="http://schemas.openxmlformats.org/officeDocument/2006/relationships/image" Target="../media/image40.png"/><Relationship Id="rId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1.png"/><Relationship Id="rId7" Type="http://schemas.openxmlformats.org/officeDocument/2006/relationships/image" Target="../media/image5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6.png"/><Relationship Id="rId4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8.png"/><Relationship Id="rId7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5.png"/><Relationship Id="rId10" Type="http://schemas.openxmlformats.org/officeDocument/2006/relationships/image" Target="../media/image14.png"/><Relationship Id="rId4" Type="http://schemas.openxmlformats.org/officeDocument/2006/relationships/image" Target="../media/image9.png"/><Relationship Id="rId9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11" Type="http://schemas.openxmlformats.org/officeDocument/2006/relationships/image" Target="../media/image20.png"/><Relationship Id="rId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8.png"/><Relationship Id="rId9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11.png"/><Relationship Id="rId10" Type="http://schemas.openxmlformats.org/officeDocument/2006/relationships/image" Target="../media/image24.png"/><Relationship Id="rId4" Type="http://schemas.openxmlformats.org/officeDocument/2006/relationships/image" Target="../media/image8.png"/><Relationship Id="rId9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175492" y="2734961"/>
            <a:ext cx="6882714" cy="738159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s-CO" sz="2400" dirty="0"/>
              <a:t>¿Qué le pasa al agua cuando la enfrío o la caliento?</a:t>
            </a:r>
            <a:r>
              <a:rPr lang="es-CO" sz="3200" dirty="0"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/>
            </a:r>
            <a:br>
              <a:rPr lang="es-CO" sz="3200" dirty="0"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</a:br>
            <a:endParaRPr lang="es-CO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903603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635000" y="33864"/>
            <a:ext cx="593432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Curso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6101616" y="33863"/>
            <a:ext cx="696024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Archivo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7332134" y="609598"/>
            <a:ext cx="1769533" cy="64633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Instrucciones para desarrolladores de contenido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21425" y="5096933"/>
            <a:ext cx="1846980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Narración y comentarios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635000" y="310862"/>
            <a:ext cx="1168400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Ciencias</a:t>
            </a:r>
          </a:p>
        </p:txBody>
      </p:sp>
      <p:sp>
        <p:nvSpPr>
          <p:cNvPr id="9" name="CuadroTexto 8"/>
          <p:cNvSpPr txBox="1"/>
          <p:nvPr/>
        </p:nvSpPr>
        <p:spPr>
          <a:xfrm>
            <a:off x="1439334" y="4757638"/>
            <a:ext cx="881973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Desarrollo</a:t>
            </a:r>
          </a:p>
        </p:txBody>
      </p:sp>
      <p:sp>
        <p:nvSpPr>
          <p:cNvPr id="10" name="CuadroTexto 9"/>
          <p:cNvSpPr txBox="1"/>
          <p:nvPr/>
        </p:nvSpPr>
        <p:spPr>
          <a:xfrm>
            <a:off x="4631276" y="4757638"/>
            <a:ext cx="533848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CuadroTexto 33"/>
          <p:cNvSpPr txBox="1"/>
          <p:nvPr/>
        </p:nvSpPr>
        <p:spPr>
          <a:xfrm>
            <a:off x="1317715" y="37492"/>
            <a:ext cx="7104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dirty="0" smtClean="0"/>
              <a:t>01</a:t>
            </a:r>
            <a:endParaRPr lang="es-CO" sz="1400" dirty="0"/>
          </a:p>
        </p:txBody>
      </p:sp>
      <p:sp>
        <p:nvSpPr>
          <p:cNvPr id="19" name="CuadroTexto 18"/>
          <p:cNvSpPr txBox="1"/>
          <p:nvPr/>
        </p:nvSpPr>
        <p:spPr>
          <a:xfrm>
            <a:off x="7554097" y="1534654"/>
            <a:ext cx="1029730" cy="25565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/>
          </a:p>
        </p:txBody>
      </p:sp>
      <p:sp>
        <p:nvSpPr>
          <p:cNvPr id="48" name="CuadroTexto 47"/>
          <p:cNvSpPr txBox="1"/>
          <p:nvPr/>
        </p:nvSpPr>
        <p:spPr>
          <a:xfrm>
            <a:off x="7414513" y="115125"/>
            <a:ext cx="1486304" cy="23083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S_G01_U02_LO4_03_01</a:t>
            </a:r>
            <a:endParaRPr lang="es-CO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ángulo 10"/>
          <p:cNvSpPr/>
          <p:nvPr/>
        </p:nvSpPr>
        <p:spPr>
          <a:xfrm>
            <a:off x="4631276" y="4727601"/>
            <a:ext cx="6335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dirty="0" smtClean="0">
                <a:latin typeface="Arial" panose="020B0604020202020204" pitchFamily="34" charset="0"/>
                <a:cs typeface="Arial" panose="020B0604020202020204" pitchFamily="34" charset="0"/>
              </a:rPr>
              <a:t>5/19</a:t>
            </a:r>
            <a:endParaRPr lang="es-CO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" name="Imagen 1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497" y="665902"/>
            <a:ext cx="7236111" cy="4061699"/>
          </a:xfrm>
          <a:prstGeom prst="rect">
            <a:avLst/>
          </a:prstGeom>
        </p:spPr>
      </p:pic>
      <p:pic>
        <p:nvPicPr>
          <p:cNvPr id="21" name="Imagen 20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5400000">
            <a:off x="6487449" y="2202296"/>
            <a:ext cx="866775" cy="876300"/>
          </a:xfrm>
          <a:prstGeom prst="rect">
            <a:avLst/>
          </a:prstGeom>
        </p:spPr>
      </p:pic>
      <p:pic>
        <p:nvPicPr>
          <p:cNvPr id="15" name="Imagen 1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10612" y="1049775"/>
            <a:ext cx="2929917" cy="3549868"/>
          </a:xfrm>
          <a:prstGeom prst="rect">
            <a:avLst/>
          </a:prstGeom>
        </p:spPr>
      </p:pic>
      <p:pic>
        <p:nvPicPr>
          <p:cNvPr id="18" name="Imagen 1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16200000">
            <a:off x="-23643" y="2258600"/>
            <a:ext cx="866775" cy="876300"/>
          </a:xfrm>
          <a:prstGeom prst="rect">
            <a:avLst/>
          </a:prstGeom>
        </p:spPr>
      </p:pic>
      <p:pic>
        <p:nvPicPr>
          <p:cNvPr id="28" name="Imagen 27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95126" y="1049775"/>
            <a:ext cx="2929917" cy="888370"/>
          </a:xfrm>
          <a:prstGeom prst="rect">
            <a:avLst/>
          </a:prstGeom>
        </p:spPr>
      </p:pic>
      <p:pic>
        <p:nvPicPr>
          <p:cNvPr id="30" name="Imagen 29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700165" y="953631"/>
            <a:ext cx="2929917" cy="3549868"/>
          </a:xfrm>
          <a:prstGeom prst="rect">
            <a:avLst/>
          </a:prstGeom>
        </p:spPr>
      </p:pic>
      <p:pic>
        <p:nvPicPr>
          <p:cNvPr id="31" name="Imagen 30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684679" y="968455"/>
            <a:ext cx="2929917" cy="888370"/>
          </a:xfrm>
          <a:prstGeom prst="rect">
            <a:avLst/>
          </a:prstGeom>
        </p:spPr>
      </p:pic>
      <p:sp>
        <p:nvSpPr>
          <p:cNvPr id="22" name="CuadroTexto 21"/>
          <p:cNvSpPr txBox="1"/>
          <p:nvPr/>
        </p:nvSpPr>
        <p:spPr>
          <a:xfrm>
            <a:off x="27161" y="719515"/>
            <a:ext cx="2356799" cy="307777"/>
          </a:xfrm>
          <a:prstGeom prst="rect">
            <a:avLst/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400" dirty="0"/>
              <a:t>¡</a:t>
            </a:r>
            <a:r>
              <a:rPr lang="es-CO" sz="1400" dirty="0" smtClean="0"/>
              <a:t>Qué Interesante es la lluvia!  </a:t>
            </a:r>
            <a:endParaRPr lang="es-CO" sz="1400" dirty="0"/>
          </a:p>
        </p:txBody>
      </p:sp>
      <p:sp>
        <p:nvSpPr>
          <p:cNvPr id="47" name="CuadroTexto 46"/>
          <p:cNvSpPr txBox="1"/>
          <p:nvPr/>
        </p:nvSpPr>
        <p:spPr>
          <a:xfrm>
            <a:off x="21425" y="1062926"/>
            <a:ext cx="1523174" cy="253916"/>
          </a:xfrm>
          <a:prstGeom prst="rect">
            <a:avLst/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050" dirty="0" smtClean="0"/>
              <a:t>Desarrollo</a:t>
            </a:r>
            <a:r>
              <a:rPr lang="es-CO" sz="1050" dirty="0" smtClean="0">
                <a:sym typeface="Wingdings 3" panose="05040102010807070707" pitchFamily="18" charset="2"/>
              </a:rPr>
              <a:t></a:t>
            </a:r>
            <a:r>
              <a:rPr lang="es-CO" sz="1050" dirty="0" smtClean="0"/>
              <a:t> Actividad 1 </a:t>
            </a:r>
            <a:endParaRPr lang="es-CO" sz="1050" dirty="0"/>
          </a:p>
        </p:txBody>
      </p:sp>
      <p:sp>
        <p:nvSpPr>
          <p:cNvPr id="29" name="CuadroTexto 28"/>
          <p:cNvSpPr txBox="1"/>
          <p:nvPr/>
        </p:nvSpPr>
        <p:spPr>
          <a:xfrm>
            <a:off x="2454472" y="142496"/>
            <a:ext cx="3095642" cy="25391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>
              <a:spcAft>
                <a:spcPts val="0"/>
              </a:spcAft>
            </a:pPr>
            <a:r>
              <a:rPr lang="es-CO" sz="1050" dirty="0"/>
              <a:t>¿Qué le pasa al agua cuando la enfrío o la caliento?</a:t>
            </a:r>
            <a:endParaRPr lang="es-CO" sz="1200" dirty="0"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sp>
        <p:nvSpPr>
          <p:cNvPr id="7" name="Rectángulo 6"/>
          <p:cNvSpPr/>
          <p:nvPr/>
        </p:nvSpPr>
        <p:spPr>
          <a:xfrm>
            <a:off x="747960" y="1387456"/>
            <a:ext cx="22647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O" sz="1200" b="1" dirty="0" smtClean="0"/>
              <a:t>Como el agua se empezó a desbordar por encima de la fuente, </a:t>
            </a:r>
            <a:endParaRPr lang="es-CO" b="1" dirty="0"/>
          </a:p>
        </p:txBody>
      </p:sp>
      <p:pic>
        <p:nvPicPr>
          <p:cNvPr id="32" name="Imagen 31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079969" y="3305620"/>
            <a:ext cx="1600702" cy="1325171"/>
          </a:xfrm>
          <a:prstGeom prst="rect">
            <a:avLst/>
          </a:prstGeom>
        </p:spPr>
      </p:pic>
      <p:pic>
        <p:nvPicPr>
          <p:cNvPr id="33" name="Imagen 32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600769" y="2557527"/>
            <a:ext cx="1229869" cy="1800742"/>
          </a:xfrm>
          <a:prstGeom prst="rect">
            <a:avLst/>
          </a:prstGeom>
        </p:spPr>
      </p:pic>
      <p:pic>
        <p:nvPicPr>
          <p:cNvPr id="35" name="Imagen 34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414572" y="3299565"/>
            <a:ext cx="1431003" cy="1250516"/>
          </a:xfrm>
          <a:prstGeom prst="rect">
            <a:avLst/>
          </a:prstGeom>
        </p:spPr>
      </p:pic>
      <p:sp>
        <p:nvSpPr>
          <p:cNvPr id="36" name="Rectángulo 35"/>
          <p:cNvSpPr/>
          <p:nvPr/>
        </p:nvSpPr>
        <p:spPr>
          <a:xfrm>
            <a:off x="3977038" y="1367002"/>
            <a:ext cx="2575490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O" sz="1050" b="1" dirty="0" smtClean="0">
                <a:latin typeface="+mn-ea"/>
              </a:rPr>
              <a:t>P</a:t>
            </a:r>
            <a:r>
              <a:rPr lang="es-CO" sz="1050" b="1" dirty="0" smtClean="0">
                <a:latin typeface="+mn-ea"/>
              </a:rPr>
              <a:t>ensó </a:t>
            </a:r>
            <a:r>
              <a:rPr lang="es-CO" sz="1050" b="1" dirty="0" smtClean="0">
                <a:latin typeface="+mn-ea"/>
              </a:rPr>
              <a:t>también, que el agua líquida ocupaba un espacio determinado.</a:t>
            </a:r>
            <a:endParaRPr lang="es-CO" sz="1050" b="1" dirty="0">
              <a:solidFill>
                <a:srgbClr val="FF0000"/>
              </a:solidFill>
              <a:latin typeface="+mn-ea"/>
            </a:endParaRPr>
          </a:p>
        </p:txBody>
      </p:sp>
      <p:pic>
        <p:nvPicPr>
          <p:cNvPr id="37" name="Imagen 36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47486" y="3980847"/>
            <a:ext cx="666617" cy="666617"/>
          </a:xfrm>
          <a:prstGeom prst="rect">
            <a:avLst/>
          </a:prstGeom>
        </p:spPr>
      </p:pic>
      <p:sp>
        <p:nvSpPr>
          <p:cNvPr id="38" name="CuadroTexto 37"/>
          <p:cNvSpPr txBox="1"/>
          <p:nvPr/>
        </p:nvSpPr>
        <p:spPr>
          <a:xfrm>
            <a:off x="7524481" y="1245266"/>
            <a:ext cx="1318054" cy="3985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100" dirty="0" smtClean="0"/>
              <a:t>Se presenta la imagen de un libro abierto y en cada página hay una parte de la historia,</a:t>
            </a:r>
          </a:p>
          <a:p>
            <a:pPr algn="just"/>
            <a:r>
              <a:rPr lang="es-CO" sz="1100" dirty="0" smtClean="0"/>
              <a:t>En la primera página  aparece una fuente que se está desbordando </a:t>
            </a:r>
          </a:p>
          <a:p>
            <a:pPr algn="just"/>
            <a:endParaRPr lang="es-CO" sz="1100" dirty="0"/>
          </a:p>
          <a:p>
            <a:pPr algn="just"/>
            <a:r>
              <a:rPr lang="es-CO" sz="1100" dirty="0" smtClean="0"/>
              <a:t>En la segunda página se ve el niño observando la fuente y pensando</a:t>
            </a:r>
          </a:p>
          <a:p>
            <a:pPr algn="just"/>
            <a:endParaRPr lang="es-CO" sz="1100" dirty="0" smtClean="0"/>
          </a:p>
          <a:p>
            <a:pPr algn="just"/>
            <a:r>
              <a:rPr lang="es-CO" sz="1100" dirty="0" smtClean="0"/>
              <a:t>Cuando se da click en siguiente pasa la página</a:t>
            </a:r>
          </a:p>
          <a:p>
            <a:pPr algn="just"/>
            <a:endParaRPr lang="es-CO" sz="1100" dirty="0"/>
          </a:p>
          <a:p>
            <a:pPr algn="just"/>
            <a:r>
              <a:rPr lang="es-CO" sz="1100" dirty="0" smtClean="0"/>
              <a:t>Los textos deben ser más visibles.  </a:t>
            </a:r>
          </a:p>
          <a:p>
            <a:pPr algn="just"/>
            <a:r>
              <a:rPr lang="es-CO" sz="1100" dirty="0" smtClean="0"/>
              <a:t>Se presenta un botón de audio</a:t>
            </a:r>
            <a:endParaRPr lang="es-CO" sz="1100" dirty="0"/>
          </a:p>
        </p:txBody>
      </p:sp>
      <p:sp>
        <p:nvSpPr>
          <p:cNvPr id="39" name="Rectángulo 38"/>
          <p:cNvSpPr/>
          <p:nvPr/>
        </p:nvSpPr>
        <p:spPr>
          <a:xfrm>
            <a:off x="671562" y="5436228"/>
            <a:ext cx="591597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CO" sz="1200" b="1" dirty="0" smtClean="0"/>
              <a:t>Como el agua se empezó a desbordar por encima de la fuente, </a:t>
            </a:r>
            <a:endParaRPr lang="es-CO" b="1" dirty="0"/>
          </a:p>
        </p:txBody>
      </p:sp>
      <p:sp>
        <p:nvSpPr>
          <p:cNvPr id="40" name="Rectángulo 39"/>
          <p:cNvSpPr/>
          <p:nvPr/>
        </p:nvSpPr>
        <p:spPr>
          <a:xfrm>
            <a:off x="671562" y="5738905"/>
            <a:ext cx="4918861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CO" sz="1050" b="1" dirty="0" smtClean="0">
                <a:latin typeface="+mn-ea"/>
              </a:rPr>
              <a:t>pensó también, que el agua líquida ocupaba un espacio determinado</a:t>
            </a:r>
            <a:endParaRPr lang="es-CO" sz="105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41" name="Rectángulo 40"/>
          <p:cNvSpPr>
            <a:spLocks noChangeArrowheads="1"/>
          </p:cNvSpPr>
          <p:nvPr/>
        </p:nvSpPr>
        <p:spPr bwMode="auto">
          <a:xfrm>
            <a:off x="2367470" y="4274433"/>
            <a:ext cx="1438411" cy="18466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s-CO" altLang="es-CO" sz="600" dirty="0" smtClean="0">
                <a:solidFill>
                  <a:srgbClr val="FF0000"/>
                </a:solidFill>
              </a:rPr>
              <a:t>IL_</a:t>
            </a:r>
            <a:r>
              <a:rPr kumimoji="1" lang="es-CO" altLang="ko-KR" sz="600" dirty="0" smtClean="0">
                <a:solidFill>
                  <a:srgbClr val="FF0000"/>
                </a:solidFill>
                <a:latin typeface="Verdana" panose="020B0604030504040204" pitchFamily="34" charset="0"/>
                <a:ea typeface="맑은 고딕" panose="020B0503020000020004" pitchFamily="34" charset="-127"/>
              </a:rPr>
              <a:t>S_G01_U04_L01_03_01_05</a:t>
            </a:r>
            <a:endParaRPr kumimoji="1" lang="ko-KR" altLang="en-US" sz="600" dirty="0">
              <a:solidFill>
                <a:srgbClr val="FF0000"/>
              </a:solidFill>
              <a:latin typeface="Verdana" panose="020B0604030504040204" pitchFamily="34" charset="0"/>
              <a:ea typeface="맑은 고딕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12233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635000" y="33864"/>
            <a:ext cx="593432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Curso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6101616" y="33863"/>
            <a:ext cx="696024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Archivo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7332134" y="609598"/>
            <a:ext cx="1769533" cy="64633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Instrucciones para desarrolladores de contenido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21425" y="5096933"/>
            <a:ext cx="1846980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Narración y comentarios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635000" y="310862"/>
            <a:ext cx="1168400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Ciencias</a:t>
            </a:r>
          </a:p>
        </p:txBody>
      </p:sp>
      <p:sp>
        <p:nvSpPr>
          <p:cNvPr id="9" name="CuadroTexto 8"/>
          <p:cNvSpPr txBox="1"/>
          <p:nvPr/>
        </p:nvSpPr>
        <p:spPr>
          <a:xfrm>
            <a:off x="1439334" y="4757638"/>
            <a:ext cx="881973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Desarrollo</a:t>
            </a:r>
          </a:p>
        </p:txBody>
      </p:sp>
      <p:sp>
        <p:nvSpPr>
          <p:cNvPr id="10" name="CuadroTexto 9"/>
          <p:cNvSpPr txBox="1"/>
          <p:nvPr/>
        </p:nvSpPr>
        <p:spPr>
          <a:xfrm>
            <a:off x="4631276" y="4757638"/>
            <a:ext cx="533848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CuadroTexto 33"/>
          <p:cNvSpPr txBox="1"/>
          <p:nvPr/>
        </p:nvSpPr>
        <p:spPr>
          <a:xfrm>
            <a:off x="1317715" y="37492"/>
            <a:ext cx="7104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dirty="0" smtClean="0"/>
              <a:t>01</a:t>
            </a:r>
            <a:endParaRPr lang="es-CO" sz="1400" dirty="0"/>
          </a:p>
        </p:txBody>
      </p:sp>
      <p:sp>
        <p:nvSpPr>
          <p:cNvPr id="19" name="CuadroTexto 18"/>
          <p:cNvSpPr txBox="1"/>
          <p:nvPr/>
        </p:nvSpPr>
        <p:spPr>
          <a:xfrm>
            <a:off x="7554097" y="1534654"/>
            <a:ext cx="1029730" cy="25565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/>
          </a:p>
        </p:txBody>
      </p:sp>
      <p:sp>
        <p:nvSpPr>
          <p:cNvPr id="48" name="CuadroTexto 47"/>
          <p:cNvSpPr txBox="1"/>
          <p:nvPr/>
        </p:nvSpPr>
        <p:spPr>
          <a:xfrm>
            <a:off x="7414513" y="115125"/>
            <a:ext cx="1486304" cy="23083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S_G01_U02_LO4_03_01</a:t>
            </a:r>
            <a:endParaRPr lang="es-CO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ángulo 10"/>
          <p:cNvSpPr/>
          <p:nvPr/>
        </p:nvSpPr>
        <p:spPr>
          <a:xfrm>
            <a:off x="4631276" y="4727601"/>
            <a:ext cx="6335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dirty="0" smtClean="0">
                <a:latin typeface="Arial" panose="020B0604020202020204" pitchFamily="34" charset="0"/>
                <a:cs typeface="Arial" panose="020B0604020202020204" pitchFamily="34" charset="0"/>
              </a:rPr>
              <a:t>6/19</a:t>
            </a:r>
            <a:endParaRPr lang="es-CO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" name="Imagen 1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497" y="665902"/>
            <a:ext cx="7236111" cy="4061699"/>
          </a:xfrm>
          <a:prstGeom prst="rect">
            <a:avLst/>
          </a:prstGeom>
        </p:spPr>
      </p:pic>
      <p:pic>
        <p:nvPicPr>
          <p:cNvPr id="21" name="Imagen 20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5400000">
            <a:off x="6553283" y="2202296"/>
            <a:ext cx="866775" cy="876300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80859" y="1057329"/>
            <a:ext cx="3000051" cy="3526730"/>
          </a:xfrm>
          <a:prstGeom prst="rect">
            <a:avLst/>
          </a:prstGeom>
        </p:spPr>
      </p:pic>
      <p:pic>
        <p:nvPicPr>
          <p:cNvPr id="29" name="Imagen 28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flipH="1">
            <a:off x="909198" y="2766749"/>
            <a:ext cx="1313749" cy="1532691"/>
          </a:xfrm>
          <a:prstGeom prst="rect">
            <a:avLst/>
          </a:prstGeom>
        </p:spPr>
      </p:pic>
      <p:sp>
        <p:nvSpPr>
          <p:cNvPr id="35" name="CuadroTexto 34"/>
          <p:cNvSpPr txBox="1"/>
          <p:nvPr/>
        </p:nvSpPr>
        <p:spPr>
          <a:xfrm>
            <a:off x="2454472" y="142496"/>
            <a:ext cx="3095642" cy="25391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>
              <a:spcAft>
                <a:spcPts val="0"/>
              </a:spcAft>
            </a:pPr>
            <a:r>
              <a:rPr lang="es-CO" sz="1050" dirty="0"/>
              <a:t>¿Qué le pasa al agua cuando la enfrío o la caliento?</a:t>
            </a:r>
            <a:endParaRPr lang="es-CO" sz="1200" dirty="0"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pic>
        <p:nvPicPr>
          <p:cNvPr id="36" name="Imagen 35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262850" y="3674017"/>
            <a:ext cx="1063231" cy="391269"/>
          </a:xfrm>
          <a:prstGeom prst="rect">
            <a:avLst/>
          </a:prstGeom>
        </p:spPr>
      </p:pic>
      <p:sp>
        <p:nvSpPr>
          <p:cNvPr id="22" name="CuadroTexto 21"/>
          <p:cNvSpPr txBox="1"/>
          <p:nvPr/>
        </p:nvSpPr>
        <p:spPr>
          <a:xfrm>
            <a:off x="27161" y="719515"/>
            <a:ext cx="2356799" cy="307777"/>
          </a:xfrm>
          <a:prstGeom prst="rect">
            <a:avLst/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400" dirty="0"/>
              <a:t>¡</a:t>
            </a:r>
            <a:r>
              <a:rPr lang="es-CO" sz="1400" dirty="0" smtClean="0"/>
              <a:t>Qué Interesante es la lluvia!  </a:t>
            </a:r>
            <a:endParaRPr lang="es-CO" sz="1400" dirty="0"/>
          </a:p>
        </p:txBody>
      </p:sp>
      <p:sp>
        <p:nvSpPr>
          <p:cNvPr id="47" name="CuadroTexto 46"/>
          <p:cNvSpPr txBox="1"/>
          <p:nvPr/>
        </p:nvSpPr>
        <p:spPr>
          <a:xfrm>
            <a:off x="5754" y="1037318"/>
            <a:ext cx="1553630" cy="253916"/>
          </a:xfrm>
          <a:prstGeom prst="rect">
            <a:avLst/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050" dirty="0" smtClean="0">
                <a:sym typeface="Wingdings 3" panose="05040102010807070707" pitchFamily="18" charset="2"/>
              </a:rPr>
              <a:t>Desarrollo </a:t>
            </a:r>
            <a:r>
              <a:rPr lang="es-CO" sz="1050" dirty="0" smtClean="0"/>
              <a:t> Actividad 1 </a:t>
            </a:r>
            <a:endParaRPr lang="es-CO" sz="1050" dirty="0"/>
          </a:p>
        </p:txBody>
      </p:sp>
      <p:pic>
        <p:nvPicPr>
          <p:cNvPr id="18" name="Imagen 1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16200000">
            <a:off x="-23643" y="2258600"/>
            <a:ext cx="866775" cy="876300"/>
          </a:xfrm>
          <a:prstGeom prst="rect">
            <a:avLst/>
          </a:prstGeom>
        </p:spPr>
      </p:pic>
      <p:pic>
        <p:nvPicPr>
          <p:cNvPr id="30" name="Imagen 29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762091" y="873403"/>
            <a:ext cx="3000051" cy="3630848"/>
          </a:xfrm>
          <a:prstGeom prst="rect">
            <a:avLst/>
          </a:prstGeom>
        </p:spPr>
      </p:pic>
      <p:pic>
        <p:nvPicPr>
          <p:cNvPr id="37" name="Imagen 36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374048" y="736082"/>
            <a:ext cx="1888227" cy="1972149"/>
          </a:xfrm>
          <a:prstGeom prst="rect">
            <a:avLst/>
          </a:prstGeom>
        </p:spPr>
      </p:pic>
      <p:sp>
        <p:nvSpPr>
          <p:cNvPr id="32" name="Rectángulo 31"/>
          <p:cNvSpPr/>
          <p:nvPr/>
        </p:nvSpPr>
        <p:spPr>
          <a:xfrm>
            <a:off x="543413" y="1540087"/>
            <a:ext cx="287494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O" sz="1000" b="1" dirty="0" smtClean="0">
                <a:latin typeface="+mn-ea"/>
              </a:rPr>
              <a:t>Cuando salió el Sol, Julián se dispuso a jugar, pero con mucha curiosidad de lo que sucedería con el agua que había quedado en el suelo.</a:t>
            </a:r>
            <a:endParaRPr lang="es-CO" sz="1000" b="1" dirty="0">
              <a:latin typeface="+mn-ea"/>
            </a:endParaRPr>
          </a:p>
        </p:txBody>
      </p:sp>
      <p:pic>
        <p:nvPicPr>
          <p:cNvPr id="38" name="Imagen 37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5262116" y="3054892"/>
            <a:ext cx="972911" cy="1238250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3909249" y="3774072"/>
            <a:ext cx="1587492" cy="584197"/>
          </a:xfrm>
          <a:prstGeom prst="rect">
            <a:avLst/>
          </a:prstGeom>
        </p:spPr>
      </p:pic>
      <p:pic>
        <p:nvPicPr>
          <p:cNvPr id="40" name="Imagen 39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593394" y="470251"/>
            <a:ext cx="2046045" cy="2136981"/>
          </a:xfrm>
          <a:prstGeom prst="rect">
            <a:avLst/>
          </a:prstGeom>
        </p:spPr>
      </p:pic>
      <p:sp>
        <p:nvSpPr>
          <p:cNvPr id="33" name="Rectángulo 32"/>
          <p:cNvSpPr/>
          <p:nvPr/>
        </p:nvSpPr>
        <p:spPr>
          <a:xfrm>
            <a:off x="3839384" y="1261991"/>
            <a:ext cx="287494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O" sz="1000" b="1" dirty="0" smtClean="0">
                <a:latin typeface="+mn-ea"/>
              </a:rPr>
              <a:t>Al cambiar la temperatura del día Julián observó que de los charcos se desprendía  vapor, el cual se </a:t>
            </a:r>
            <a:r>
              <a:rPr lang="es-CO" sz="1000" b="1" dirty="0" smtClean="0">
                <a:solidFill>
                  <a:srgbClr val="FF0000"/>
                </a:solidFill>
                <a:latin typeface="+mn-ea"/>
              </a:rPr>
              <a:t>dispersaba</a:t>
            </a:r>
            <a:r>
              <a:rPr lang="es-CO" sz="1000" b="1" dirty="0" smtClean="0">
                <a:latin typeface="+mn-ea"/>
              </a:rPr>
              <a:t> por todo el ambiente.</a:t>
            </a:r>
            <a:endParaRPr lang="es-CO" sz="1000" b="1" dirty="0">
              <a:latin typeface="+mn-ea"/>
            </a:endParaRPr>
          </a:p>
        </p:txBody>
      </p:sp>
      <p:pic>
        <p:nvPicPr>
          <p:cNvPr id="41" name="Imagen 40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4214449" y="3130138"/>
            <a:ext cx="833654" cy="719974"/>
          </a:xfrm>
          <a:prstGeom prst="rect">
            <a:avLst/>
          </a:prstGeom>
        </p:spPr>
      </p:pic>
      <p:sp>
        <p:nvSpPr>
          <p:cNvPr id="31" name="CuadroTexto 30"/>
          <p:cNvSpPr txBox="1"/>
          <p:nvPr/>
        </p:nvSpPr>
        <p:spPr>
          <a:xfrm>
            <a:off x="7524481" y="1245266"/>
            <a:ext cx="1318054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100" dirty="0" smtClean="0"/>
              <a:t>Se presenta la imagen de un libro abierto y en cada página hay una parte de la historia,</a:t>
            </a:r>
          </a:p>
          <a:p>
            <a:pPr algn="just"/>
            <a:r>
              <a:rPr lang="es-CO" sz="1100" dirty="0" smtClean="0"/>
              <a:t>En la primera página  aparece en niño jugando charcos en el suelo y el Sol brilla </a:t>
            </a:r>
          </a:p>
          <a:p>
            <a:pPr algn="just"/>
            <a:r>
              <a:rPr lang="es-CO" sz="1100" dirty="0" smtClean="0"/>
              <a:t>En la segunda página se ve el niño observando el vapor que sale de los charcos </a:t>
            </a:r>
          </a:p>
          <a:p>
            <a:pPr algn="just"/>
            <a:r>
              <a:rPr lang="es-CO" sz="1100" dirty="0" smtClean="0"/>
              <a:t>Cuando se da click en “siguiente” pasa la página</a:t>
            </a:r>
          </a:p>
          <a:p>
            <a:pPr algn="just"/>
            <a:r>
              <a:rPr lang="es-CO" sz="1100" dirty="0" smtClean="0"/>
              <a:t>Los textos deben ser más visibles.  </a:t>
            </a:r>
          </a:p>
          <a:p>
            <a:pPr algn="just"/>
            <a:r>
              <a:rPr lang="es-CO" sz="1100" dirty="0" smtClean="0"/>
              <a:t>Se presenta un botón de audio</a:t>
            </a:r>
            <a:endParaRPr lang="es-CO" sz="1100" dirty="0"/>
          </a:p>
        </p:txBody>
      </p:sp>
      <p:pic>
        <p:nvPicPr>
          <p:cNvPr id="39" name="Imagen 38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47486" y="3980847"/>
            <a:ext cx="666617" cy="666617"/>
          </a:xfrm>
          <a:prstGeom prst="rect">
            <a:avLst/>
          </a:prstGeom>
        </p:spPr>
      </p:pic>
      <p:sp>
        <p:nvSpPr>
          <p:cNvPr id="42" name="Rectángulo 41"/>
          <p:cNvSpPr/>
          <p:nvPr/>
        </p:nvSpPr>
        <p:spPr>
          <a:xfrm>
            <a:off x="387333" y="5445759"/>
            <a:ext cx="819649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CO" sz="1000" b="1" dirty="0" smtClean="0">
                <a:latin typeface="+mn-ea"/>
              </a:rPr>
              <a:t>Cuando salió el Sol, Julián se dispuso a jugar, pero con mucha curiosidad de lo que sucedería con el agua que había quedado en el suelo.</a:t>
            </a:r>
            <a:endParaRPr lang="es-CO" sz="1000" b="1" dirty="0">
              <a:latin typeface="+mn-ea"/>
            </a:endParaRPr>
          </a:p>
        </p:txBody>
      </p:sp>
      <p:sp>
        <p:nvSpPr>
          <p:cNvPr id="43" name="Rectángulo 42"/>
          <p:cNvSpPr/>
          <p:nvPr/>
        </p:nvSpPr>
        <p:spPr>
          <a:xfrm>
            <a:off x="480859" y="5882875"/>
            <a:ext cx="825415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CO" sz="1000" b="1" dirty="0" smtClean="0">
                <a:latin typeface="+mn-ea"/>
              </a:rPr>
              <a:t>Al cambiar la temperatura del día Julián observó que de los charcos se desprendía vapor, </a:t>
            </a:r>
            <a:r>
              <a:rPr lang="es-CO" sz="1000" b="1" dirty="0" smtClean="0">
                <a:solidFill>
                  <a:srgbClr val="FF0000"/>
                </a:solidFill>
                <a:latin typeface="+mn-ea"/>
              </a:rPr>
              <a:t>el cual se dispersaba </a:t>
            </a:r>
            <a:r>
              <a:rPr lang="es-CO" sz="1000" b="1" dirty="0" smtClean="0">
                <a:latin typeface="+mn-ea"/>
              </a:rPr>
              <a:t>por todo el ambiente.</a:t>
            </a:r>
            <a:endParaRPr lang="es-CO" sz="1000" b="1" dirty="0">
              <a:latin typeface="+mn-ea"/>
            </a:endParaRPr>
          </a:p>
        </p:txBody>
      </p:sp>
      <p:sp>
        <p:nvSpPr>
          <p:cNvPr id="44" name="Rectángulo 43"/>
          <p:cNvSpPr>
            <a:spLocks noChangeArrowheads="1"/>
          </p:cNvSpPr>
          <p:nvPr/>
        </p:nvSpPr>
        <p:spPr bwMode="auto">
          <a:xfrm>
            <a:off x="2367470" y="4274433"/>
            <a:ext cx="1438411" cy="18466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s-CO" altLang="es-CO" sz="600" dirty="0" smtClean="0">
                <a:solidFill>
                  <a:srgbClr val="FF0000"/>
                </a:solidFill>
              </a:rPr>
              <a:t>IL_</a:t>
            </a:r>
            <a:r>
              <a:rPr kumimoji="1" lang="es-CO" altLang="ko-KR" sz="600" dirty="0" smtClean="0">
                <a:solidFill>
                  <a:srgbClr val="FF0000"/>
                </a:solidFill>
                <a:latin typeface="Verdana" panose="020B0604030504040204" pitchFamily="34" charset="0"/>
                <a:ea typeface="맑은 고딕" panose="020B0503020000020004" pitchFamily="34" charset="-127"/>
              </a:rPr>
              <a:t>S_G01_U04_L01_03_01_06</a:t>
            </a:r>
            <a:endParaRPr kumimoji="1" lang="ko-KR" altLang="en-US" sz="600" dirty="0">
              <a:solidFill>
                <a:srgbClr val="FF0000"/>
              </a:solidFill>
              <a:latin typeface="Verdana" panose="020B0604030504040204" pitchFamily="34" charset="0"/>
              <a:ea typeface="맑은 고딕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70305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635000" y="33864"/>
            <a:ext cx="593432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Curso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6101616" y="33863"/>
            <a:ext cx="696024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Archivo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7332134" y="609598"/>
            <a:ext cx="1769533" cy="64633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Instrucciones para desarrolladores de contenido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21425" y="5096933"/>
            <a:ext cx="1846980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Narración y comentarios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635000" y="310862"/>
            <a:ext cx="1168400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Ciencias</a:t>
            </a:r>
          </a:p>
        </p:txBody>
      </p:sp>
      <p:sp>
        <p:nvSpPr>
          <p:cNvPr id="9" name="CuadroTexto 8"/>
          <p:cNvSpPr txBox="1"/>
          <p:nvPr/>
        </p:nvSpPr>
        <p:spPr>
          <a:xfrm>
            <a:off x="1439334" y="4757638"/>
            <a:ext cx="881973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Desarrollo</a:t>
            </a:r>
          </a:p>
        </p:txBody>
      </p:sp>
      <p:sp>
        <p:nvSpPr>
          <p:cNvPr id="10" name="CuadroTexto 9"/>
          <p:cNvSpPr txBox="1"/>
          <p:nvPr/>
        </p:nvSpPr>
        <p:spPr>
          <a:xfrm>
            <a:off x="4631276" y="4757638"/>
            <a:ext cx="533848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CuadroTexto 33"/>
          <p:cNvSpPr txBox="1"/>
          <p:nvPr/>
        </p:nvSpPr>
        <p:spPr>
          <a:xfrm>
            <a:off x="1317715" y="37492"/>
            <a:ext cx="7104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dirty="0" smtClean="0"/>
              <a:t>01</a:t>
            </a:r>
            <a:endParaRPr lang="es-CO" sz="1400" dirty="0"/>
          </a:p>
        </p:txBody>
      </p:sp>
      <p:sp>
        <p:nvSpPr>
          <p:cNvPr id="19" name="CuadroTexto 18"/>
          <p:cNvSpPr txBox="1"/>
          <p:nvPr/>
        </p:nvSpPr>
        <p:spPr>
          <a:xfrm>
            <a:off x="7554097" y="1534654"/>
            <a:ext cx="1029730" cy="25565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/>
          </a:p>
        </p:txBody>
      </p:sp>
      <p:sp>
        <p:nvSpPr>
          <p:cNvPr id="48" name="CuadroTexto 47"/>
          <p:cNvSpPr txBox="1"/>
          <p:nvPr/>
        </p:nvSpPr>
        <p:spPr>
          <a:xfrm>
            <a:off x="7414513" y="115125"/>
            <a:ext cx="1486304" cy="23083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S_G01_U02_LO4_03_01</a:t>
            </a:r>
            <a:endParaRPr lang="es-CO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ángulo 10"/>
          <p:cNvSpPr/>
          <p:nvPr/>
        </p:nvSpPr>
        <p:spPr>
          <a:xfrm>
            <a:off x="4631276" y="4727601"/>
            <a:ext cx="6335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dirty="0" smtClean="0">
                <a:latin typeface="Arial" panose="020B0604020202020204" pitchFamily="34" charset="0"/>
                <a:cs typeface="Arial" panose="020B0604020202020204" pitchFamily="34" charset="0"/>
              </a:rPr>
              <a:t>7/19</a:t>
            </a:r>
            <a:endParaRPr lang="es-CO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" name="Imagen 1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90207" y="650883"/>
            <a:ext cx="7236111" cy="4061699"/>
          </a:xfrm>
          <a:prstGeom prst="rect">
            <a:avLst/>
          </a:prstGeom>
        </p:spPr>
      </p:pic>
      <p:sp>
        <p:nvSpPr>
          <p:cNvPr id="35" name="CuadroTexto 34"/>
          <p:cNvSpPr txBox="1"/>
          <p:nvPr/>
        </p:nvSpPr>
        <p:spPr>
          <a:xfrm>
            <a:off x="2454472" y="142496"/>
            <a:ext cx="3095642" cy="25391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>
              <a:spcAft>
                <a:spcPts val="0"/>
              </a:spcAft>
            </a:pPr>
            <a:r>
              <a:rPr lang="es-CO" sz="1050" dirty="0"/>
              <a:t>¿Qué le pasa al agua cuando la enfrío o la caliento?</a:t>
            </a:r>
            <a:endParaRPr lang="es-CO" sz="1200" dirty="0"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pic>
        <p:nvPicPr>
          <p:cNvPr id="41" name="Imagen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3069" y="791509"/>
            <a:ext cx="3055551" cy="3519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Imagen 17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16200000">
            <a:off x="-34540" y="2175005"/>
            <a:ext cx="866775" cy="876300"/>
          </a:xfrm>
          <a:prstGeom prst="rect">
            <a:avLst/>
          </a:prstGeom>
        </p:spPr>
      </p:pic>
      <p:pic>
        <p:nvPicPr>
          <p:cNvPr id="40" name="Imagen 39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-23140" y="3386086"/>
            <a:ext cx="1259670" cy="1100793"/>
          </a:xfrm>
          <a:prstGeom prst="rect">
            <a:avLst/>
          </a:prstGeom>
        </p:spPr>
      </p:pic>
      <p:pic>
        <p:nvPicPr>
          <p:cNvPr id="31" name="Imagen 30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285181" y="4177070"/>
            <a:ext cx="2129431" cy="399310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203569" y="3243910"/>
            <a:ext cx="833654" cy="719974"/>
          </a:xfrm>
          <a:prstGeom prst="rect">
            <a:avLst/>
          </a:prstGeom>
        </p:spPr>
      </p:pic>
      <p:sp>
        <p:nvSpPr>
          <p:cNvPr id="42" name="Rectángulo 41"/>
          <p:cNvSpPr/>
          <p:nvPr/>
        </p:nvSpPr>
        <p:spPr>
          <a:xfrm>
            <a:off x="1837171" y="1072989"/>
            <a:ext cx="17075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O" sz="900" b="1" dirty="0">
                <a:latin typeface="+mn-ea"/>
              </a:rPr>
              <a:t>L</a:t>
            </a:r>
            <a:r>
              <a:rPr lang="es-CO" sz="900" b="1" dirty="0" smtClean="0">
                <a:latin typeface="+mn-ea"/>
              </a:rPr>
              <a:t>os charcos empezaron  a desaparecer, </a:t>
            </a:r>
            <a:r>
              <a:rPr lang="es-CO" sz="900" b="1" dirty="0">
                <a:latin typeface="+mn-ea"/>
              </a:rPr>
              <a:t>y</a:t>
            </a:r>
            <a:r>
              <a:rPr lang="es-CO" sz="900" b="1" dirty="0" smtClean="0">
                <a:latin typeface="+mn-ea"/>
              </a:rPr>
              <a:t> él recordó que esto era un CAMBIO DE ESTADO del agua</a:t>
            </a:r>
            <a:r>
              <a:rPr lang="es-CO" sz="900" b="1" dirty="0" smtClean="0">
                <a:latin typeface="+mn-ea"/>
              </a:rPr>
              <a:t>.</a:t>
            </a:r>
            <a:endParaRPr lang="es-CO" sz="900" b="1" dirty="0">
              <a:latin typeface="+mn-ea"/>
            </a:endParaRPr>
          </a:p>
        </p:txBody>
      </p:sp>
      <p:pic>
        <p:nvPicPr>
          <p:cNvPr id="43" name="Imagen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41252" y="932763"/>
            <a:ext cx="3055551" cy="3519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Imagen 20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5400000">
            <a:off x="6553283" y="2202297"/>
            <a:ext cx="866775" cy="876300"/>
          </a:xfrm>
          <a:prstGeom prst="rect">
            <a:avLst/>
          </a:prstGeom>
        </p:spPr>
      </p:pic>
      <p:pic>
        <p:nvPicPr>
          <p:cNvPr id="45" name="Imagen 44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6061708" y="4033077"/>
            <a:ext cx="735932" cy="270823"/>
          </a:xfrm>
          <a:prstGeom prst="rect">
            <a:avLst/>
          </a:prstGeom>
        </p:spPr>
      </p:pic>
      <p:pic>
        <p:nvPicPr>
          <p:cNvPr id="46" name="Imagen 45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963986" y="3307459"/>
            <a:ext cx="833654" cy="719974"/>
          </a:xfrm>
          <a:prstGeom prst="rect">
            <a:avLst/>
          </a:prstGeom>
        </p:spPr>
      </p:pic>
      <p:sp>
        <p:nvSpPr>
          <p:cNvPr id="47" name="CuadroTexto 46"/>
          <p:cNvSpPr txBox="1"/>
          <p:nvPr/>
        </p:nvSpPr>
        <p:spPr>
          <a:xfrm>
            <a:off x="21425" y="1052711"/>
            <a:ext cx="1553630" cy="253916"/>
          </a:xfrm>
          <a:prstGeom prst="rect">
            <a:avLst/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050" dirty="0" smtClean="0"/>
              <a:t>Desarrollo </a:t>
            </a:r>
            <a:r>
              <a:rPr lang="es-CO" sz="1050" dirty="0" smtClean="0">
                <a:sym typeface="Wingdings 3" panose="05040102010807070707" pitchFamily="18" charset="2"/>
              </a:rPr>
              <a:t></a:t>
            </a:r>
            <a:r>
              <a:rPr lang="es-CO" sz="1050" dirty="0" smtClean="0"/>
              <a:t> Actividad 1 </a:t>
            </a:r>
            <a:endParaRPr lang="es-CO" sz="1050" dirty="0"/>
          </a:p>
        </p:txBody>
      </p:sp>
      <p:sp>
        <p:nvSpPr>
          <p:cNvPr id="30" name="Rectángulo 29"/>
          <p:cNvSpPr/>
          <p:nvPr/>
        </p:nvSpPr>
        <p:spPr>
          <a:xfrm>
            <a:off x="4445087" y="1271709"/>
            <a:ext cx="24517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O" sz="900" b="1" dirty="0" smtClean="0">
                <a:latin typeface="+mn-ea"/>
              </a:rPr>
              <a:t>Y que cuando el agua líquida se calienta pasa a ser VAPOR es decir agua en estado GASEOSO; esto lo había aprendido en su clase de Ciencias.</a:t>
            </a:r>
            <a:endParaRPr lang="es-CO" sz="900" b="1" dirty="0">
              <a:latin typeface="+mn-ea"/>
            </a:endParaRPr>
          </a:p>
        </p:txBody>
      </p:sp>
      <p:sp>
        <p:nvSpPr>
          <p:cNvPr id="28" name="CuadroTexto 27"/>
          <p:cNvSpPr txBox="1"/>
          <p:nvPr/>
        </p:nvSpPr>
        <p:spPr>
          <a:xfrm>
            <a:off x="21425" y="663354"/>
            <a:ext cx="2356799" cy="307777"/>
          </a:xfrm>
          <a:prstGeom prst="rect">
            <a:avLst/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400" dirty="0"/>
              <a:t>¡</a:t>
            </a:r>
            <a:r>
              <a:rPr lang="es-CO" sz="1400" dirty="0" smtClean="0"/>
              <a:t>Qué Interesante es la lluvia!  </a:t>
            </a:r>
            <a:endParaRPr lang="es-CO" sz="1400" dirty="0"/>
          </a:p>
        </p:txBody>
      </p:sp>
      <p:pic>
        <p:nvPicPr>
          <p:cNvPr id="29" name="Imagen 28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47486" y="3980847"/>
            <a:ext cx="666617" cy="666617"/>
          </a:xfrm>
          <a:prstGeom prst="rect">
            <a:avLst/>
          </a:prstGeom>
        </p:spPr>
      </p:pic>
      <p:sp>
        <p:nvSpPr>
          <p:cNvPr id="32" name="CuadroTexto 31"/>
          <p:cNvSpPr txBox="1"/>
          <p:nvPr/>
        </p:nvSpPr>
        <p:spPr>
          <a:xfrm>
            <a:off x="7557873" y="1276044"/>
            <a:ext cx="1318054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100" dirty="0" smtClean="0"/>
              <a:t>Se presenta la imagen de un libro abierto y en cada página hay una parte de la historia,</a:t>
            </a:r>
          </a:p>
          <a:p>
            <a:pPr algn="just"/>
            <a:r>
              <a:rPr lang="es-CO" sz="1100" dirty="0" smtClean="0"/>
              <a:t>En la primera página  aparece el niño observando como el charco desaparece </a:t>
            </a:r>
          </a:p>
          <a:p>
            <a:pPr algn="just"/>
            <a:endParaRPr lang="es-CO" sz="1100" dirty="0" smtClean="0"/>
          </a:p>
          <a:p>
            <a:pPr algn="just"/>
            <a:r>
              <a:rPr lang="es-CO" sz="1100" dirty="0" smtClean="0"/>
              <a:t>En la segunda página el charco es más pequeño si el estudiante da click en el botón siguiente pasa la página</a:t>
            </a:r>
          </a:p>
          <a:p>
            <a:pPr algn="just"/>
            <a:r>
              <a:rPr lang="es-CO" sz="1100" dirty="0" smtClean="0"/>
              <a:t>Los textos deben ser más visibles.  </a:t>
            </a:r>
          </a:p>
          <a:p>
            <a:pPr algn="just"/>
            <a:r>
              <a:rPr lang="es-CO" sz="1100" dirty="0" smtClean="0"/>
              <a:t>Se presenta un botón de audio</a:t>
            </a:r>
            <a:endParaRPr lang="es-CO" sz="1100" dirty="0"/>
          </a:p>
        </p:txBody>
      </p:sp>
      <p:sp>
        <p:nvSpPr>
          <p:cNvPr id="33" name="Rectángulo 32"/>
          <p:cNvSpPr/>
          <p:nvPr/>
        </p:nvSpPr>
        <p:spPr>
          <a:xfrm>
            <a:off x="606694" y="5447479"/>
            <a:ext cx="6190946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CO" sz="900" b="1" dirty="0">
                <a:latin typeface="+mn-ea"/>
              </a:rPr>
              <a:t>L</a:t>
            </a:r>
            <a:r>
              <a:rPr lang="es-CO" sz="900" b="1" dirty="0" smtClean="0">
                <a:latin typeface="+mn-ea"/>
              </a:rPr>
              <a:t>os charcos empezaron  a desaparecer, </a:t>
            </a:r>
            <a:r>
              <a:rPr lang="es-CO" sz="900" b="1" dirty="0">
                <a:latin typeface="+mn-ea"/>
              </a:rPr>
              <a:t>y</a:t>
            </a:r>
            <a:r>
              <a:rPr lang="es-CO" sz="900" b="1" dirty="0" smtClean="0">
                <a:latin typeface="+mn-ea"/>
              </a:rPr>
              <a:t> él recordó que esto era un CAMBIO DE ESTADO del agua.</a:t>
            </a:r>
          </a:p>
          <a:p>
            <a:pPr algn="just"/>
            <a:endParaRPr lang="es-CO" sz="900" b="1" dirty="0" smtClean="0">
              <a:latin typeface="+mn-ea"/>
            </a:endParaRP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CO" sz="900" b="1" dirty="0">
                <a:latin typeface="+mn-ea"/>
              </a:rPr>
              <a:t> Y que cuando el agua </a:t>
            </a:r>
            <a:r>
              <a:rPr lang="es-CO" sz="900" b="1" dirty="0" smtClean="0">
                <a:latin typeface="+mn-ea"/>
              </a:rPr>
              <a:t>líquida </a:t>
            </a:r>
            <a:r>
              <a:rPr lang="es-CO" sz="900" b="1" dirty="0">
                <a:latin typeface="+mn-ea"/>
              </a:rPr>
              <a:t>se calienta pasa a ser VAPOR es decir agua en estado GASEOSO; esto lo había aprendido en su clase de </a:t>
            </a:r>
            <a:r>
              <a:rPr lang="es-CO" sz="900" b="1" dirty="0" smtClean="0">
                <a:latin typeface="+mn-ea"/>
              </a:rPr>
              <a:t>Ciencias</a:t>
            </a:r>
            <a:r>
              <a:rPr lang="es-CO" sz="900" b="1" dirty="0">
                <a:latin typeface="+mn-ea"/>
              </a:rPr>
              <a:t>.</a:t>
            </a:r>
          </a:p>
          <a:p>
            <a:pPr algn="just"/>
            <a:endParaRPr lang="es-CO" sz="900" b="1" dirty="0">
              <a:latin typeface="+mn-ea"/>
            </a:endParaRPr>
          </a:p>
        </p:txBody>
      </p:sp>
      <p:sp>
        <p:nvSpPr>
          <p:cNvPr id="36" name="Rectángulo 35"/>
          <p:cNvSpPr>
            <a:spLocks noChangeArrowheads="1"/>
          </p:cNvSpPr>
          <p:nvPr/>
        </p:nvSpPr>
        <p:spPr bwMode="auto">
          <a:xfrm>
            <a:off x="2367470" y="4274433"/>
            <a:ext cx="1438411" cy="18466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s-CO" altLang="es-CO" sz="600" dirty="0" smtClean="0">
                <a:solidFill>
                  <a:srgbClr val="FF0000"/>
                </a:solidFill>
              </a:rPr>
              <a:t>IL_</a:t>
            </a:r>
            <a:r>
              <a:rPr kumimoji="1" lang="es-CO" altLang="ko-KR" sz="600" dirty="0" smtClean="0">
                <a:solidFill>
                  <a:srgbClr val="FF0000"/>
                </a:solidFill>
                <a:latin typeface="Verdana" panose="020B0604030504040204" pitchFamily="34" charset="0"/>
                <a:ea typeface="맑은 고딕" panose="020B0503020000020004" pitchFamily="34" charset="-127"/>
              </a:rPr>
              <a:t>S_G01_U04_L01_03_01_07</a:t>
            </a:r>
            <a:endParaRPr kumimoji="1" lang="ko-KR" altLang="en-US" sz="600" dirty="0">
              <a:solidFill>
                <a:srgbClr val="FF0000"/>
              </a:solidFill>
              <a:latin typeface="Verdana" panose="020B0604030504040204" pitchFamily="34" charset="0"/>
              <a:ea typeface="맑은 고딕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70689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635000" y="33864"/>
            <a:ext cx="593432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Curso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6101616" y="33863"/>
            <a:ext cx="696024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Archivo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7332134" y="609598"/>
            <a:ext cx="1769533" cy="64633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Instrucciones para desarrolladores de contenido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21425" y="5096933"/>
            <a:ext cx="1846980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Narración y comentarios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635000" y="310862"/>
            <a:ext cx="1168400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Ciencias</a:t>
            </a:r>
          </a:p>
        </p:txBody>
      </p:sp>
      <p:sp>
        <p:nvSpPr>
          <p:cNvPr id="9" name="CuadroTexto 8"/>
          <p:cNvSpPr txBox="1"/>
          <p:nvPr/>
        </p:nvSpPr>
        <p:spPr>
          <a:xfrm>
            <a:off x="1439334" y="4757638"/>
            <a:ext cx="881973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Desarrollo</a:t>
            </a:r>
          </a:p>
        </p:txBody>
      </p:sp>
      <p:sp>
        <p:nvSpPr>
          <p:cNvPr id="10" name="CuadroTexto 9"/>
          <p:cNvSpPr txBox="1"/>
          <p:nvPr/>
        </p:nvSpPr>
        <p:spPr>
          <a:xfrm>
            <a:off x="4631276" y="4757638"/>
            <a:ext cx="533848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CuadroTexto 33"/>
          <p:cNvSpPr txBox="1"/>
          <p:nvPr/>
        </p:nvSpPr>
        <p:spPr>
          <a:xfrm>
            <a:off x="1317715" y="37492"/>
            <a:ext cx="7104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dirty="0" smtClean="0"/>
              <a:t>01</a:t>
            </a:r>
            <a:endParaRPr lang="es-CO" sz="1400" dirty="0"/>
          </a:p>
        </p:txBody>
      </p:sp>
      <p:sp>
        <p:nvSpPr>
          <p:cNvPr id="19" name="CuadroTexto 18"/>
          <p:cNvSpPr txBox="1"/>
          <p:nvPr/>
        </p:nvSpPr>
        <p:spPr>
          <a:xfrm>
            <a:off x="7554097" y="1534654"/>
            <a:ext cx="1029730" cy="25565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/>
          </a:p>
        </p:txBody>
      </p:sp>
      <p:sp>
        <p:nvSpPr>
          <p:cNvPr id="48" name="CuadroTexto 47"/>
          <p:cNvSpPr txBox="1"/>
          <p:nvPr/>
        </p:nvSpPr>
        <p:spPr>
          <a:xfrm>
            <a:off x="7414513" y="115125"/>
            <a:ext cx="1486304" cy="23083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S_G01_U02_LO4_03_01</a:t>
            </a:r>
            <a:endParaRPr lang="es-CO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ángulo 10"/>
          <p:cNvSpPr/>
          <p:nvPr/>
        </p:nvSpPr>
        <p:spPr>
          <a:xfrm>
            <a:off x="4631276" y="4727601"/>
            <a:ext cx="6335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dirty="0" smtClean="0">
                <a:latin typeface="Arial" panose="020B0604020202020204" pitchFamily="34" charset="0"/>
                <a:cs typeface="Arial" panose="020B0604020202020204" pitchFamily="34" charset="0"/>
              </a:rPr>
              <a:t>8/19</a:t>
            </a:r>
            <a:endParaRPr lang="es-CO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" name="Imagen 1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25" y="609598"/>
            <a:ext cx="7236111" cy="4061699"/>
          </a:xfrm>
          <a:prstGeom prst="rect">
            <a:avLst/>
          </a:prstGeom>
        </p:spPr>
      </p:pic>
      <p:sp>
        <p:nvSpPr>
          <p:cNvPr id="35" name="CuadroTexto 34"/>
          <p:cNvSpPr txBox="1"/>
          <p:nvPr/>
        </p:nvSpPr>
        <p:spPr>
          <a:xfrm>
            <a:off x="2454472" y="142496"/>
            <a:ext cx="3095642" cy="25391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>
              <a:spcAft>
                <a:spcPts val="0"/>
              </a:spcAft>
            </a:pPr>
            <a:r>
              <a:rPr lang="es-CO" sz="1050" dirty="0"/>
              <a:t>¿Qué le pasa al agua cuando la enfrío o la caliento?</a:t>
            </a:r>
            <a:endParaRPr lang="es-CO" sz="1200" dirty="0"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pic>
        <p:nvPicPr>
          <p:cNvPr id="41" name="Imagen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6658" y="869274"/>
            <a:ext cx="3055551" cy="3519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Imagen 17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16200000">
            <a:off x="-34540" y="2175005"/>
            <a:ext cx="866775" cy="876300"/>
          </a:xfrm>
          <a:prstGeom prst="rect">
            <a:avLst/>
          </a:prstGeom>
        </p:spPr>
      </p:pic>
      <p:pic>
        <p:nvPicPr>
          <p:cNvPr id="40" name="Imagen 39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85615" y="3132884"/>
            <a:ext cx="1259670" cy="1100793"/>
          </a:xfrm>
          <a:prstGeom prst="rect">
            <a:avLst/>
          </a:prstGeom>
        </p:spPr>
      </p:pic>
      <p:pic>
        <p:nvPicPr>
          <p:cNvPr id="31" name="Imagen 30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942055" y="4091228"/>
            <a:ext cx="253760" cy="319463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611316" y="3371253"/>
            <a:ext cx="833654" cy="719974"/>
          </a:xfrm>
          <a:prstGeom prst="rect">
            <a:avLst/>
          </a:prstGeom>
        </p:spPr>
      </p:pic>
      <p:sp>
        <p:nvSpPr>
          <p:cNvPr id="42" name="Rectángulo 41"/>
          <p:cNvSpPr/>
          <p:nvPr/>
        </p:nvSpPr>
        <p:spPr>
          <a:xfrm>
            <a:off x="1913712" y="1290651"/>
            <a:ext cx="17075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O" sz="900" b="1" dirty="0" smtClean="0">
                <a:latin typeface="+mn-ea"/>
              </a:rPr>
              <a:t>Recordó también que los gases no tienen forma definida  y pueden cambiar de tamaño fácilmente.</a:t>
            </a:r>
            <a:endParaRPr lang="es-CO" sz="900" b="1" dirty="0">
              <a:latin typeface="+mn-ea"/>
            </a:endParaRPr>
          </a:p>
        </p:txBody>
      </p:sp>
      <p:sp>
        <p:nvSpPr>
          <p:cNvPr id="22" name="CuadroTexto 21"/>
          <p:cNvSpPr txBox="1"/>
          <p:nvPr/>
        </p:nvSpPr>
        <p:spPr>
          <a:xfrm>
            <a:off x="74310" y="670723"/>
            <a:ext cx="2356799" cy="307777"/>
          </a:xfrm>
          <a:prstGeom prst="rect">
            <a:avLst/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400" dirty="0"/>
              <a:t>¡</a:t>
            </a:r>
            <a:r>
              <a:rPr lang="es-CO" sz="1400" dirty="0" smtClean="0"/>
              <a:t>Qué Interesante es la lluvia!  </a:t>
            </a:r>
            <a:endParaRPr lang="es-CO" sz="1400" dirty="0"/>
          </a:p>
        </p:txBody>
      </p:sp>
      <p:pic>
        <p:nvPicPr>
          <p:cNvPr id="43" name="Imagen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41252" y="932763"/>
            <a:ext cx="3055551" cy="3519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Imagen 20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5400000">
            <a:off x="6553283" y="2202297"/>
            <a:ext cx="866775" cy="876300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5291801" y="3046543"/>
            <a:ext cx="683912" cy="782940"/>
          </a:xfrm>
          <a:prstGeom prst="rect">
            <a:avLst/>
          </a:prstGeom>
        </p:spPr>
      </p:pic>
      <p:pic>
        <p:nvPicPr>
          <p:cNvPr id="29" name="Imagen 28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 flipH="1">
            <a:off x="4546550" y="2769623"/>
            <a:ext cx="1003564" cy="1439617"/>
          </a:xfrm>
          <a:prstGeom prst="rect">
            <a:avLst/>
          </a:prstGeom>
        </p:spPr>
      </p:pic>
      <p:sp>
        <p:nvSpPr>
          <p:cNvPr id="30" name="Rectángulo 29"/>
          <p:cNvSpPr/>
          <p:nvPr/>
        </p:nvSpPr>
        <p:spPr>
          <a:xfrm>
            <a:off x="5165124" y="1103960"/>
            <a:ext cx="1707520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O" sz="900" b="1" dirty="0">
                <a:latin typeface="+mn-ea"/>
              </a:rPr>
              <a:t>A</a:t>
            </a:r>
            <a:r>
              <a:rPr lang="es-CO" sz="900" b="1" dirty="0" smtClean="0">
                <a:latin typeface="+mn-ea"/>
              </a:rPr>
              <a:t>demás, el vapor de agua toma siempre la forma del recipiente que lo contiene y se dispersa en el espacio que tiene disponible. </a:t>
            </a:r>
            <a:endParaRPr lang="es-CO" sz="900" b="1" dirty="0">
              <a:latin typeface="+mn-ea"/>
            </a:endParaRPr>
          </a:p>
        </p:txBody>
      </p:sp>
      <p:sp>
        <p:nvSpPr>
          <p:cNvPr id="28" name="CuadroTexto 27"/>
          <p:cNvSpPr txBox="1"/>
          <p:nvPr/>
        </p:nvSpPr>
        <p:spPr>
          <a:xfrm>
            <a:off x="21425" y="1052711"/>
            <a:ext cx="1553630" cy="253916"/>
          </a:xfrm>
          <a:prstGeom prst="rect">
            <a:avLst/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050" dirty="0" smtClean="0"/>
              <a:t>Desarrollo </a:t>
            </a:r>
            <a:r>
              <a:rPr lang="es-CO" sz="1050" dirty="0" smtClean="0">
                <a:sym typeface="Wingdings 3" panose="05040102010807070707" pitchFamily="18" charset="2"/>
              </a:rPr>
              <a:t></a:t>
            </a:r>
            <a:r>
              <a:rPr lang="es-CO" sz="1050" dirty="0" smtClean="0"/>
              <a:t> Actividad 1 </a:t>
            </a:r>
            <a:endParaRPr lang="es-CO" sz="1050" dirty="0"/>
          </a:p>
        </p:txBody>
      </p:sp>
      <p:pic>
        <p:nvPicPr>
          <p:cNvPr id="32" name="Imagen 31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47486" y="3989085"/>
            <a:ext cx="666617" cy="666617"/>
          </a:xfrm>
          <a:prstGeom prst="rect">
            <a:avLst/>
          </a:prstGeom>
        </p:spPr>
      </p:pic>
      <p:sp>
        <p:nvSpPr>
          <p:cNvPr id="33" name="CuadroTexto 32"/>
          <p:cNvSpPr txBox="1"/>
          <p:nvPr/>
        </p:nvSpPr>
        <p:spPr>
          <a:xfrm>
            <a:off x="7557873" y="1276044"/>
            <a:ext cx="1318054" cy="3647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100" dirty="0" smtClean="0"/>
              <a:t>Se presenta la imagen de un libro abierto y en cada página hay una parte de la historia,</a:t>
            </a:r>
          </a:p>
          <a:p>
            <a:pPr algn="just"/>
            <a:r>
              <a:rPr lang="es-CO" sz="1100" dirty="0" smtClean="0"/>
              <a:t>En la primera página  el charco ya es muy pequeño</a:t>
            </a:r>
          </a:p>
          <a:p>
            <a:pPr algn="just"/>
            <a:endParaRPr lang="es-CO" sz="1100" dirty="0" smtClean="0"/>
          </a:p>
          <a:p>
            <a:pPr algn="just"/>
            <a:r>
              <a:rPr lang="es-CO" sz="1100" dirty="0" smtClean="0"/>
              <a:t>En la segunda página aparece el niño con gas en </a:t>
            </a:r>
            <a:r>
              <a:rPr lang="es-CO" sz="1100" dirty="0"/>
              <a:t>un </a:t>
            </a:r>
            <a:r>
              <a:rPr lang="es-CO" sz="1100" dirty="0" smtClean="0"/>
              <a:t>Erlenmeyer</a:t>
            </a:r>
          </a:p>
          <a:p>
            <a:pPr algn="just"/>
            <a:endParaRPr lang="es-CO" sz="1100" dirty="0"/>
          </a:p>
          <a:p>
            <a:pPr algn="just"/>
            <a:r>
              <a:rPr lang="es-CO" sz="1100" dirty="0" smtClean="0"/>
              <a:t>Los textos deben ser más visibles.  </a:t>
            </a:r>
          </a:p>
          <a:p>
            <a:pPr algn="just"/>
            <a:r>
              <a:rPr lang="es-CO" sz="1100" dirty="0" smtClean="0"/>
              <a:t>Se presenta un botón de audio y si se da click en botón siguiente pasa la página </a:t>
            </a:r>
            <a:endParaRPr lang="es-CO" sz="1100" dirty="0"/>
          </a:p>
        </p:txBody>
      </p:sp>
      <p:sp>
        <p:nvSpPr>
          <p:cNvPr id="36" name="Rectángulo 35"/>
          <p:cNvSpPr/>
          <p:nvPr/>
        </p:nvSpPr>
        <p:spPr>
          <a:xfrm>
            <a:off x="613787" y="5566129"/>
            <a:ext cx="57293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CO" sz="900" b="1" dirty="0" smtClean="0">
                <a:latin typeface="+mn-ea"/>
              </a:rPr>
              <a:t>Recordó también que los gases no tienen forma definida  y pueden cambiar de tamaño fácilmente.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CO" sz="900" b="1" dirty="0">
                <a:latin typeface="+mn-ea"/>
              </a:rPr>
              <a:t>Además, el vapor de agua toma siempre la forma del recipiente que lo contiene y se dispersa en el espacio que tiene disponible. </a:t>
            </a:r>
          </a:p>
          <a:p>
            <a:pPr algn="just"/>
            <a:endParaRPr lang="es-CO" sz="900" b="1" dirty="0">
              <a:latin typeface="+mn-ea"/>
            </a:endParaRPr>
          </a:p>
        </p:txBody>
      </p:sp>
      <p:sp>
        <p:nvSpPr>
          <p:cNvPr id="37" name="Rectángulo 36"/>
          <p:cNvSpPr>
            <a:spLocks noChangeArrowheads="1"/>
          </p:cNvSpPr>
          <p:nvPr/>
        </p:nvSpPr>
        <p:spPr bwMode="auto">
          <a:xfrm>
            <a:off x="3395943" y="4258405"/>
            <a:ext cx="1438411" cy="18466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s-CO" altLang="es-CO" sz="600" dirty="0" smtClean="0">
                <a:solidFill>
                  <a:srgbClr val="FF0000"/>
                </a:solidFill>
              </a:rPr>
              <a:t>IL_</a:t>
            </a:r>
            <a:r>
              <a:rPr kumimoji="1" lang="es-CO" altLang="ko-KR" sz="600" dirty="0" smtClean="0">
                <a:solidFill>
                  <a:srgbClr val="FF0000"/>
                </a:solidFill>
                <a:latin typeface="Verdana" panose="020B0604030504040204" pitchFamily="34" charset="0"/>
                <a:ea typeface="맑은 고딕" panose="020B0503020000020004" pitchFamily="34" charset="-127"/>
              </a:rPr>
              <a:t>S_G01_U04_L01_03_01_08</a:t>
            </a:r>
            <a:endParaRPr kumimoji="1" lang="ko-KR" altLang="en-US" sz="600" dirty="0">
              <a:solidFill>
                <a:srgbClr val="FF0000"/>
              </a:solidFill>
              <a:latin typeface="Verdana" panose="020B0604030504040204" pitchFamily="34" charset="0"/>
              <a:ea typeface="맑은 고딕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09246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635000" y="33864"/>
            <a:ext cx="593432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Curso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6101616" y="33863"/>
            <a:ext cx="696024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Archivo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7332134" y="609598"/>
            <a:ext cx="1769533" cy="64633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Instrucciones para desarrolladores de contenido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21425" y="5096933"/>
            <a:ext cx="1846980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Narración y comentarios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635000" y="310862"/>
            <a:ext cx="1168400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Ciencias</a:t>
            </a:r>
          </a:p>
        </p:txBody>
      </p:sp>
      <p:sp>
        <p:nvSpPr>
          <p:cNvPr id="9" name="CuadroTexto 8"/>
          <p:cNvSpPr txBox="1"/>
          <p:nvPr/>
        </p:nvSpPr>
        <p:spPr>
          <a:xfrm>
            <a:off x="1439334" y="4757638"/>
            <a:ext cx="881973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Desarrollo</a:t>
            </a:r>
          </a:p>
        </p:txBody>
      </p:sp>
      <p:sp>
        <p:nvSpPr>
          <p:cNvPr id="10" name="CuadroTexto 9"/>
          <p:cNvSpPr txBox="1"/>
          <p:nvPr/>
        </p:nvSpPr>
        <p:spPr>
          <a:xfrm>
            <a:off x="4631276" y="4757638"/>
            <a:ext cx="533848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CuadroTexto 33"/>
          <p:cNvSpPr txBox="1"/>
          <p:nvPr/>
        </p:nvSpPr>
        <p:spPr>
          <a:xfrm>
            <a:off x="1317715" y="37492"/>
            <a:ext cx="7104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dirty="0" smtClean="0"/>
              <a:t>01</a:t>
            </a:r>
            <a:endParaRPr lang="es-CO" sz="1400" dirty="0"/>
          </a:p>
        </p:txBody>
      </p:sp>
      <p:sp>
        <p:nvSpPr>
          <p:cNvPr id="19" name="CuadroTexto 18"/>
          <p:cNvSpPr txBox="1"/>
          <p:nvPr/>
        </p:nvSpPr>
        <p:spPr>
          <a:xfrm>
            <a:off x="7554097" y="1534654"/>
            <a:ext cx="1029730" cy="25565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/>
          </a:p>
        </p:txBody>
      </p:sp>
      <p:sp>
        <p:nvSpPr>
          <p:cNvPr id="48" name="CuadroTexto 47"/>
          <p:cNvSpPr txBox="1"/>
          <p:nvPr/>
        </p:nvSpPr>
        <p:spPr>
          <a:xfrm>
            <a:off x="7414513" y="115125"/>
            <a:ext cx="1486304" cy="23083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S_G01_U02_LO4_03_01</a:t>
            </a:r>
            <a:endParaRPr lang="es-CO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ángulo 10"/>
          <p:cNvSpPr/>
          <p:nvPr/>
        </p:nvSpPr>
        <p:spPr>
          <a:xfrm>
            <a:off x="4631276" y="4727601"/>
            <a:ext cx="6335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dirty="0" smtClean="0">
                <a:latin typeface="Arial" panose="020B0604020202020204" pitchFamily="34" charset="0"/>
                <a:cs typeface="Arial" panose="020B0604020202020204" pitchFamily="34" charset="0"/>
              </a:rPr>
              <a:t>9/19</a:t>
            </a:r>
            <a:endParaRPr lang="es-CO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" name="Imagen 1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0803" y="650883"/>
            <a:ext cx="7236111" cy="4061699"/>
          </a:xfrm>
          <a:prstGeom prst="rect">
            <a:avLst/>
          </a:prstGeom>
        </p:spPr>
      </p:pic>
      <p:sp>
        <p:nvSpPr>
          <p:cNvPr id="35" name="CuadroTexto 34"/>
          <p:cNvSpPr txBox="1"/>
          <p:nvPr/>
        </p:nvSpPr>
        <p:spPr>
          <a:xfrm>
            <a:off x="2454472" y="142496"/>
            <a:ext cx="3095642" cy="25391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>
              <a:spcAft>
                <a:spcPts val="0"/>
              </a:spcAft>
            </a:pPr>
            <a:r>
              <a:rPr lang="es-CO" sz="1050" dirty="0"/>
              <a:t>¿Qué le pasa al agua cuando la enfrío o la caliento?</a:t>
            </a:r>
            <a:endParaRPr lang="es-CO" sz="1200" dirty="0"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pic>
        <p:nvPicPr>
          <p:cNvPr id="50" name="Imagen 49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5000" y="866137"/>
            <a:ext cx="2929917" cy="3549868"/>
          </a:xfrm>
          <a:prstGeom prst="rect">
            <a:avLst/>
          </a:prstGeom>
        </p:spPr>
      </p:pic>
      <p:pic>
        <p:nvPicPr>
          <p:cNvPr id="18" name="Imagen 17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16200000">
            <a:off x="-18477" y="2092627"/>
            <a:ext cx="866775" cy="876300"/>
          </a:xfrm>
          <a:prstGeom prst="rect">
            <a:avLst/>
          </a:prstGeom>
        </p:spPr>
      </p:pic>
      <p:pic>
        <p:nvPicPr>
          <p:cNvPr id="52" name="Imagen 5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983567" y="839145"/>
            <a:ext cx="2929917" cy="3549868"/>
          </a:xfrm>
          <a:prstGeom prst="rect">
            <a:avLst/>
          </a:prstGeom>
        </p:spPr>
      </p:pic>
      <p:pic>
        <p:nvPicPr>
          <p:cNvPr id="21" name="Imagen 20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5400000">
            <a:off x="6472732" y="2112718"/>
            <a:ext cx="866775" cy="876300"/>
          </a:xfrm>
          <a:prstGeom prst="rect">
            <a:avLst/>
          </a:prstGeom>
        </p:spPr>
      </p:pic>
      <p:sp>
        <p:nvSpPr>
          <p:cNvPr id="7" name="CuadroTexto 6"/>
          <p:cNvSpPr txBox="1"/>
          <p:nvPr/>
        </p:nvSpPr>
        <p:spPr>
          <a:xfrm>
            <a:off x="811852" y="3165351"/>
            <a:ext cx="161285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200" b="1" dirty="0" smtClean="0"/>
              <a:t>De repente empezó a llover </a:t>
            </a:r>
            <a:r>
              <a:rPr lang="es-CO" sz="1200" b="1" dirty="0"/>
              <a:t>de </a:t>
            </a:r>
            <a:r>
              <a:rPr lang="es-CO" sz="1200" b="1" dirty="0" smtClean="0"/>
              <a:t>nuevo, pero esta vez caía granizo, es </a:t>
            </a:r>
            <a:r>
              <a:rPr lang="es-CO" sz="1200" b="1" dirty="0"/>
              <a:t>decir </a:t>
            </a:r>
            <a:r>
              <a:rPr lang="es-CO" sz="1200" b="1" dirty="0" smtClean="0"/>
              <a:t>agua en forma de pedacitos </a:t>
            </a:r>
            <a:r>
              <a:rPr lang="es-CO" sz="1200" b="1" dirty="0"/>
              <a:t>de </a:t>
            </a:r>
            <a:r>
              <a:rPr lang="es-CO" sz="1200" b="1" dirty="0" smtClean="0"/>
              <a:t>hielo. </a:t>
            </a:r>
            <a:endParaRPr lang="es-CO" sz="1200" b="1" dirty="0"/>
          </a:p>
        </p:txBody>
      </p:sp>
      <p:sp>
        <p:nvSpPr>
          <p:cNvPr id="22" name="CuadroTexto 21"/>
          <p:cNvSpPr txBox="1"/>
          <p:nvPr/>
        </p:nvSpPr>
        <p:spPr>
          <a:xfrm>
            <a:off x="81538" y="663455"/>
            <a:ext cx="2356799" cy="307777"/>
          </a:xfrm>
          <a:prstGeom prst="rect">
            <a:avLst/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400" dirty="0"/>
              <a:t>¡</a:t>
            </a:r>
            <a:r>
              <a:rPr lang="es-CO" sz="1400" dirty="0" smtClean="0"/>
              <a:t>Qué Interesante es la lluvia!  </a:t>
            </a:r>
            <a:endParaRPr lang="es-CO" sz="1400" dirty="0"/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933382" y="373884"/>
            <a:ext cx="3058360" cy="2958529"/>
          </a:xfrm>
          <a:prstGeom prst="rect">
            <a:avLst/>
          </a:prstGeom>
        </p:spPr>
      </p:pic>
      <p:pic>
        <p:nvPicPr>
          <p:cNvPr id="30" name="Imagen 29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flipH="1">
            <a:off x="4113463" y="2812941"/>
            <a:ext cx="733672" cy="888539"/>
          </a:xfrm>
          <a:prstGeom prst="rect">
            <a:avLst/>
          </a:prstGeom>
        </p:spPr>
      </p:pic>
      <p:pic>
        <p:nvPicPr>
          <p:cNvPr id="31" name="Imagen 30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294851" y="3888246"/>
            <a:ext cx="414863" cy="450021"/>
          </a:xfrm>
          <a:prstGeom prst="rect">
            <a:avLst/>
          </a:prstGeom>
        </p:spPr>
      </p:pic>
      <p:sp>
        <p:nvSpPr>
          <p:cNvPr id="12" name="CuadroTexto 11"/>
          <p:cNvSpPr txBox="1"/>
          <p:nvPr/>
        </p:nvSpPr>
        <p:spPr>
          <a:xfrm>
            <a:off x="4910493" y="2399275"/>
            <a:ext cx="14972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200" b="1" dirty="0" smtClean="0"/>
              <a:t>Entonces Julián pensó que debido a que en el cielo hacía mucho frío el agua cambiaba a estado sólido.</a:t>
            </a:r>
            <a:endParaRPr lang="es-CO" sz="1200" b="1" dirty="0"/>
          </a:p>
        </p:txBody>
      </p:sp>
      <p:pic>
        <p:nvPicPr>
          <p:cNvPr id="33" name="Imagen 32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2489653" y="3052504"/>
            <a:ext cx="911273" cy="1111725"/>
          </a:xfrm>
          <a:prstGeom prst="rect">
            <a:avLst/>
          </a:prstGeom>
        </p:spPr>
      </p:pic>
      <p:pic>
        <p:nvPicPr>
          <p:cNvPr id="36" name="Imagen 35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948422" y="643878"/>
            <a:ext cx="3058360" cy="2958529"/>
          </a:xfrm>
          <a:prstGeom prst="rect">
            <a:avLst/>
          </a:prstGeom>
        </p:spPr>
      </p:pic>
      <p:sp>
        <p:nvSpPr>
          <p:cNvPr id="29" name="CuadroTexto 28"/>
          <p:cNvSpPr txBox="1"/>
          <p:nvPr/>
        </p:nvSpPr>
        <p:spPr>
          <a:xfrm>
            <a:off x="21425" y="1052711"/>
            <a:ext cx="1553630" cy="253916"/>
          </a:xfrm>
          <a:prstGeom prst="rect">
            <a:avLst/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050" dirty="0" smtClean="0"/>
              <a:t>Desarrollo </a:t>
            </a:r>
            <a:r>
              <a:rPr lang="es-CO" sz="1050" dirty="0" smtClean="0">
                <a:sym typeface="Wingdings 3" panose="05040102010807070707" pitchFamily="18" charset="2"/>
              </a:rPr>
              <a:t></a:t>
            </a:r>
            <a:r>
              <a:rPr lang="es-CO" sz="1050" dirty="0" smtClean="0"/>
              <a:t> Actividad 1 </a:t>
            </a:r>
            <a:endParaRPr lang="es-CO" sz="1050" dirty="0"/>
          </a:p>
        </p:txBody>
      </p:sp>
      <p:pic>
        <p:nvPicPr>
          <p:cNvPr id="32" name="Imagen 31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47486" y="3980847"/>
            <a:ext cx="666617" cy="666617"/>
          </a:xfrm>
          <a:prstGeom prst="rect">
            <a:avLst/>
          </a:prstGeom>
        </p:spPr>
      </p:pic>
      <p:sp>
        <p:nvSpPr>
          <p:cNvPr id="37" name="CuadroTexto 36"/>
          <p:cNvSpPr txBox="1"/>
          <p:nvPr/>
        </p:nvSpPr>
        <p:spPr>
          <a:xfrm>
            <a:off x="7557873" y="1276044"/>
            <a:ext cx="1318054" cy="3647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100" dirty="0" smtClean="0"/>
              <a:t>Se presenta la imagen de un libro abierto y en cada página hay una parte de la historia,</a:t>
            </a:r>
          </a:p>
          <a:p>
            <a:pPr algn="just"/>
            <a:r>
              <a:rPr lang="es-CO" sz="1100" dirty="0" smtClean="0"/>
              <a:t>En la primera página  empieza a caer granizo</a:t>
            </a:r>
          </a:p>
          <a:p>
            <a:pPr algn="just"/>
            <a:endParaRPr lang="es-CO" sz="1100" dirty="0" smtClean="0"/>
          </a:p>
          <a:p>
            <a:pPr algn="just"/>
            <a:r>
              <a:rPr lang="es-CO" sz="1100" dirty="0" smtClean="0"/>
              <a:t>En la segunda el niño deja de jugar, escampa y se pone a pensar </a:t>
            </a:r>
          </a:p>
          <a:p>
            <a:pPr algn="just"/>
            <a:endParaRPr lang="es-CO" sz="1100" dirty="0"/>
          </a:p>
          <a:p>
            <a:pPr algn="just"/>
            <a:r>
              <a:rPr lang="es-CO" sz="1100" dirty="0" smtClean="0"/>
              <a:t>Los textos deben ser más visibles.  </a:t>
            </a:r>
          </a:p>
          <a:p>
            <a:pPr algn="just"/>
            <a:r>
              <a:rPr lang="es-CO" sz="1100" dirty="0" smtClean="0"/>
              <a:t>Se presenta un botón de audio y si se da click en botón siguiente pasa la página </a:t>
            </a:r>
            <a:endParaRPr lang="es-CO" sz="1100" dirty="0"/>
          </a:p>
        </p:txBody>
      </p:sp>
      <p:sp>
        <p:nvSpPr>
          <p:cNvPr id="38" name="CuadroTexto 37"/>
          <p:cNvSpPr txBox="1"/>
          <p:nvPr/>
        </p:nvSpPr>
        <p:spPr>
          <a:xfrm>
            <a:off x="453510" y="5432687"/>
            <a:ext cx="6878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CO" sz="1200" b="1" dirty="0" smtClean="0"/>
              <a:t>De repente empezó a llover </a:t>
            </a:r>
            <a:r>
              <a:rPr lang="es-CO" sz="1200" b="1" dirty="0"/>
              <a:t>de </a:t>
            </a:r>
            <a:r>
              <a:rPr lang="es-CO" sz="1200" b="1" dirty="0" smtClean="0"/>
              <a:t>nuevo, pero esta vez caía granizo, es </a:t>
            </a:r>
            <a:r>
              <a:rPr lang="es-CO" sz="1200" b="1" dirty="0"/>
              <a:t>decir </a:t>
            </a:r>
            <a:r>
              <a:rPr lang="es-CO" sz="1200" b="1" dirty="0" smtClean="0"/>
              <a:t>agua en forma de pedacitos de  </a:t>
            </a:r>
            <a:r>
              <a:rPr lang="es-CO" sz="1200" b="1" dirty="0"/>
              <a:t>hielo</a:t>
            </a:r>
            <a:r>
              <a:rPr lang="es-CO" sz="1200" b="1" dirty="0" smtClean="0"/>
              <a:t> </a:t>
            </a:r>
            <a:endParaRPr lang="es-CO" sz="1200" b="1" dirty="0"/>
          </a:p>
        </p:txBody>
      </p:sp>
      <p:sp>
        <p:nvSpPr>
          <p:cNvPr id="39" name="CuadroTexto 38"/>
          <p:cNvSpPr txBox="1"/>
          <p:nvPr/>
        </p:nvSpPr>
        <p:spPr>
          <a:xfrm>
            <a:off x="518363" y="5729264"/>
            <a:ext cx="72746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CO" sz="1200" b="1" dirty="0" smtClean="0"/>
              <a:t>Entonces Julián pensó que debido a que en el cielo hacía mucho frío el agua cambiaba a estado sólido</a:t>
            </a:r>
            <a:endParaRPr lang="es-CO" sz="1200" b="1" dirty="0"/>
          </a:p>
        </p:txBody>
      </p:sp>
      <p:sp>
        <p:nvSpPr>
          <p:cNvPr id="41" name="Rectángulo 40"/>
          <p:cNvSpPr>
            <a:spLocks noChangeArrowheads="1"/>
          </p:cNvSpPr>
          <p:nvPr/>
        </p:nvSpPr>
        <p:spPr bwMode="auto">
          <a:xfrm>
            <a:off x="2367470" y="4274433"/>
            <a:ext cx="1438411" cy="18466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s-CO" altLang="es-CO" sz="600" dirty="0" smtClean="0">
                <a:solidFill>
                  <a:srgbClr val="FF0000"/>
                </a:solidFill>
              </a:rPr>
              <a:t>IL_</a:t>
            </a:r>
            <a:r>
              <a:rPr kumimoji="1" lang="es-CO" altLang="ko-KR" sz="600" dirty="0" smtClean="0">
                <a:solidFill>
                  <a:srgbClr val="FF0000"/>
                </a:solidFill>
                <a:latin typeface="Verdana" panose="020B0604030504040204" pitchFamily="34" charset="0"/>
                <a:ea typeface="맑은 고딕" panose="020B0503020000020004" pitchFamily="34" charset="-127"/>
              </a:rPr>
              <a:t>S_G01_U04_L01_03_01_09</a:t>
            </a:r>
            <a:endParaRPr kumimoji="1" lang="ko-KR" altLang="en-US" sz="600" dirty="0">
              <a:solidFill>
                <a:srgbClr val="FF0000"/>
              </a:solidFill>
              <a:latin typeface="Verdana" panose="020B0604030504040204" pitchFamily="34" charset="0"/>
              <a:ea typeface="맑은 고딕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08121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635000" y="33864"/>
            <a:ext cx="593432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Curso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6101616" y="33863"/>
            <a:ext cx="696024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Archivo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7332134" y="609598"/>
            <a:ext cx="1769533" cy="64633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Instrucciones para desarrolladores de contenido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21425" y="5096933"/>
            <a:ext cx="1846980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Narración y comentarios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635000" y="310862"/>
            <a:ext cx="1168400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Ciencias</a:t>
            </a:r>
          </a:p>
        </p:txBody>
      </p:sp>
      <p:sp>
        <p:nvSpPr>
          <p:cNvPr id="9" name="CuadroTexto 8"/>
          <p:cNvSpPr txBox="1"/>
          <p:nvPr/>
        </p:nvSpPr>
        <p:spPr>
          <a:xfrm>
            <a:off x="1439334" y="4757638"/>
            <a:ext cx="881973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Desarrollo</a:t>
            </a:r>
          </a:p>
        </p:txBody>
      </p:sp>
      <p:sp>
        <p:nvSpPr>
          <p:cNvPr id="10" name="CuadroTexto 9"/>
          <p:cNvSpPr txBox="1"/>
          <p:nvPr/>
        </p:nvSpPr>
        <p:spPr>
          <a:xfrm>
            <a:off x="4631276" y="4757638"/>
            <a:ext cx="533848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CuadroTexto 33"/>
          <p:cNvSpPr txBox="1"/>
          <p:nvPr/>
        </p:nvSpPr>
        <p:spPr>
          <a:xfrm>
            <a:off x="1317715" y="37492"/>
            <a:ext cx="7104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dirty="0" smtClean="0"/>
              <a:t>01</a:t>
            </a:r>
            <a:endParaRPr lang="es-CO" sz="1400" dirty="0"/>
          </a:p>
        </p:txBody>
      </p:sp>
      <p:sp>
        <p:nvSpPr>
          <p:cNvPr id="19" name="CuadroTexto 18"/>
          <p:cNvSpPr txBox="1"/>
          <p:nvPr/>
        </p:nvSpPr>
        <p:spPr>
          <a:xfrm>
            <a:off x="7554097" y="1534654"/>
            <a:ext cx="1029730" cy="25565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/>
          </a:p>
        </p:txBody>
      </p:sp>
      <p:sp>
        <p:nvSpPr>
          <p:cNvPr id="48" name="CuadroTexto 47"/>
          <p:cNvSpPr txBox="1"/>
          <p:nvPr/>
        </p:nvSpPr>
        <p:spPr>
          <a:xfrm>
            <a:off x="7414513" y="115125"/>
            <a:ext cx="1486304" cy="23083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S_G01_U02_LO4_03_01</a:t>
            </a:r>
            <a:endParaRPr lang="es-CO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ángulo 10"/>
          <p:cNvSpPr/>
          <p:nvPr/>
        </p:nvSpPr>
        <p:spPr>
          <a:xfrm>
            <a:off x="4546550" y="4766496"/>
            <a:ext cx="83117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10/19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" name="Imagen 1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25" y="609598"/>
            <a:ext cx="7236111" cy="4061699"/>
          </a:xfrm>
          <a:prstGeom prst="rect">
            <a:avLst/>
          </a:prstGeom>
        </p:spPr>
      </p:pic>
      <p:sp>
        <p:nvSpPr>
          <p:cNvPr id="35" name="CuadroTexto 34"/>
          <p:cNvSpPr txBox="1"/>
          <p:nvPr/>
        </p:nvSpPr>
        <p:spPr>
          <a:xfrm>
            <a:off x="2454472" y="142496"/>
            <a:ext cx="3095642" cy="25391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>
              <a:spcAft>
                <a:spcPts val="0"/>
              </a:spcAft>
            </a:pPr>
            <a:r>
              <a:rPr lang="es-CO" sz="1050" dirty="0"/>
              <a:t>¿Qué le pasa al agua cuando la enfrío o la caliento?</a:t>
            </a:r>
            <a:endParaRPr lang="es-CO" sz="1200" dirty="0"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sp>
        <p:nvSpPr>
          <p:cNvPr id="22" name="CuadroTexto 21"/>
          <p:cNvSpPr txBox="1"/>
          <p:nvPr/>
        </p:nvSpPr>
        <p:spPr>
          <a:xfrm>
            <a:off x="75060" y="614137"/>
            <a:ext cx="2356799" cy="307777"/>
          </a:xfrm>
          <a:prstGeom prst="rect">
            <a:avLst/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400" dirty="0"/>
              <a:t>¡</a:t>
            </a:r>
            <a:r>
              <a:rPr lang="es-CO" sz="1400" dirty="0" smtClean="0"/>
              <a:t>Qué Interesante es la lluvia!  </a:t>
            </a:r>
            <a:endParaRPr lang="es-CO" sz="1400" dirty="0"/>
          </a:p>
        </p:txBody>
      </p:sp>
      <p:pic>
        <p:nvPicPr>
          <p:cNvPr id="21" name="Imagen 20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5400000">
            <a:off x="6542975" y="2045779"/>
            <a:ext cx="866775" cy="876300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32378" y="860992"/>
            <a:ext cx="2870804" cy="3619500"/>
          </a:xfrm>
          <a:prstGeom prst="rect">
            <a:avLst/>
          </a:prstGeom>
        </p:spPr>
      </p:pic>
      <p:pic>
        <p:nvPicPr>
          <p:cNvPr id="18" name="Imagen 1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16200000">
            <a:off x="-48409" y="2117340"/>
            <a:ext cx="866775" cy="876300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975022" y="988678"/>
            <a:ext cx="2048264" cy="3303538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434082" y="2142331"/>
            <a:ext cx="753410" cy="776746"/>
          </a:xfrm>
          <a:prstGeom prst="rect">
            <a:avLst/>
          </a:prstGeom>
        </p:spPr>
      </p:pic>
      <p:sp>
        <p:nvSpPr>
          <p:cNvPr id="23" name="CuadroTexto 22"/>
          <p:cNvSpPr txBox="1"/>
          <p:nvPr/>
        </p:nvSpPr>
        <p:spPr>
          <a:xfrm>
            <a:off x="865201" y="1213534"/>
            <a:ext cx="18117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200" b="1" dirty="0" smtClean="0"/>
              <a:t>Julián examinó el granizo y se dio cuenta que el hielo tiene formas definidas.</a:t>
            </a:r>
            <a:endParaRPr lang="es-CO" sz="1200" b="1" dirty="0"/>
          </a:p>
        </p:txBody>
      </p:sp>
      <p:pic>
        <p:nvPicPr>
          <p:cNvPr id="24" name="Imagen 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41252" y="932763"/>
            <a:ext cx="3055551" cy="3519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Imagen 24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 flipH="1">
            <a:off x="4546550" y="2769623"/>
            <a:ext cx="1003564" cy="1439617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5462450" y="3135370"/>
            <a:ext cx="851467" cy="708122"/>
          </a:xfrm>
          <a:prstGeom prst="rect">
            <a:avLst/>
          </a:prstGeom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5750755" y="3466211"/>
            <a:ext cx="276402" cy="324472"/>
          </a:xfrm>
          <a:prstGeom prst="rect">
            <a:avLst/>
          </a:prstGeom>
        </p:spPr>
      </p:pic>
      <p:sp>
        <p:nvSpPr>
          <p:cNvPr id="27" name="CuadroTexto 26"/>
          <p:cNvSpPr txBox="1"/>
          <p:nvPr/>
        </p:nvSpPr>
        <p:spPr>
          <a:xfrm>
            <a:off x="5121273" y="1252821"/>
            <a:ext cx="18117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200" b="1" dirty="0" smtClean="0"/>
              <a:t>Es decir, el agua en estado sólido no fluye ni toma la forma del recipiente que lo contiene. </a:t>
            </a:r>
            <a:endParaRPr lang="es-CO" sz="1200" b="1" dirty="0"/>
          </a:p>
        </p:txBody>
      </p:sp>
      <p:sp>
        <p:nvSpPr>
          <p:cNvPr id="28" name="CuadroTexto 27"/>
          <p:cNvSpPr txBox="1"/>
          <p:nvPr/>
        </p:nvSpPr>
        <p:spPr>
          <a:xfrm>
            <a:off x="41230" y="954412"/>
            <a:ext cx="1553630" cy="253916"/>
          </a:xfrm>
          <a:prstGeom prst="rect">
            <a:avLst/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050" dirty="0" smtClean="0"/>
              <a:t>Desarrollo </a:t>
            </a:r>
            <a:r>
              <a:rPr lang="es-CO" sz="1050" dirty="0" smtClean="0">
                <a:sym typeface="Wingdings 3" panose="05040102010807070707" pitchFamily="18" charset="2"/>
              </a:rPr>
              <a:t></a:t>
            </a:r>
            <a:r>
              <a:rPr lang="es-CO" sz="1050" dirty="0" smtClean="0"/>
              <a:t> Actividad 1 </a:t>
            </a:r>
            <a:endParaRPr lang="es-CO" sz="1050" dirty="0"/>
          </a:p>
        </p:txBody>
      </p:sp>
      <p:sp>
        <p:nvSpPr>
          <p:cNvPr id="29" name="CuadroTexto 28"/>
          <p:cNvSpPr txBox="1"/>
          <p:nvPr/>
        </p:nvSpPr>
        <p:spPr>
          <a:xfrm>
            <a:off x="7557873" y="1276044"/>
            <a:ext cx="1318054" cy="3985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100" dirty="0" smtClean="0"/>
              <a:t>Se presenta la imagen de un libro abierto y en cada página hay una parte de la historia,</a:t>
            </a:r>
          </a:p>
          <a:p>
            <a:pPr algn="just"/>
            <a:r>
              <a:rPr lang="es-CO" sz="1100" dirty="0" smtClean="0"/>
              <a:t>En la primera página  aparece una mano con granizo</a:t>
            </a:r>
          </a:p>
          <a:p>
            <a:pPr algn="just"/>
            <a:endParaRPr lang="es-CO" sz="1100" dirty="0" smtClean="0"/>
          </a:p>
          <a:p>
            <a:pPr algn="just"/>
            <a:r>
              <a:rPr lang="es-CO" sz="1100" dirty="0" smtClean="0"/>
              <a:t>En la segunda el niño tiene un Erlenmeyer con un hielo adentro</a:t>
            </a:r>
            <a:endParaRPr lang="es-CO" sz="1100" dirty="0"/>
          </a:p>
          <a:p>
            <a:pPr algn="just"/>
            <a:endParaRPr lang="es-CO" sz="1100" dirty="0" smtClean="0"/>
          </a:p>
          <a:p>
            <a:pPr algn="just"/>
            <a:endParaRPr lang="es-CO" sz="1100" dirty="0"/>
          </a:p>
          <a:p>
            <a:pPr algn="just"/>
            <a:r>
              <a:rPr lang="es-CO" sz="1100" dirty="0" smtClean="0"/>
              <a:t>Los textos deben ser más visibles.  </a:t>
            </a:r>
          </a:p>
          <a:p>
            <a:pPr algn="just"/>
            <a:r>
              <a:rPr lang="es-CO" sz="1100" dirty="0" smtClean="0"/>
              <a:t>Se presenta un botón de audio y si se da click en botón siguiente pasa la página </a:t>
            </a:r>
            <a:endParaRPr lang="es-CO" sz="1100" dirty="0"/>
          </a:p>
        </p:txBody>
      </p:sp>
      <p:pic>
        <p:nvPicPr>
          <p:cNvPr id="31" name="Imagen 30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47486" y="3980847"/>
            <a:ext cx="666617" cy="666617"/>
          </a:xfrm>
          <a:prstGeom prst="rect">
            <a:avLst/>
          </a:prstGeom>
        </p:spPr>
      </p:pic>
      <p:sp>
        <p:nvSpPr>
          <p:cNvPr id="32" name="CuadroTexto 31"/>
          <p:cNvSpPr txBox="1"/>
          <p:nvPr/>
        </p:nvSpPr>
        <p:spPr>
          <a:xfrm>
            <a:off x="536435" y="5476381"/>
            <a:ext cx="70258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CO" sz="1200" b="1" dirty="0" smtClean="0"/>
              <a:t>Julián examinó el granizo y se dio cuenta que el hielo tiene formas definidas.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CO" sz="1200" b="1" dirty="0"/>
              <a:t>Es decir, el agua en estado sólido no fluye ni toma la forma del recipiente que lo </a:t>
            </a:r>
            <a:r>
              <a:rPr lang="es-CO" sz="1200" b="1" dirty="0" smtClean="0"/>
              <a:t>contiene.</a:t>
            </a:r>
            <a:endParaRPr lang="es-CO" sz="1200" b="1" dirty="0"/>
          </a:p>
          <a:p>
            <a:pPr algn="just"/>
            <a:r>
              <a:rPr lang="es-CO" sz="1200" b="1" dirty="0" smtClean="0"/>
              <a:t> </a:t>
            </a:r>
            <a:endParaRPr lang="es-CO" sz="1200" b="1" dirty="0"/>
          </a:p>
        </p:txBody>
      </p:sp>
      <p:sp>
        <p:nvSpPr>
          <p:cNvPr id="36" name="Rectángulo 35"/>
          <p:cNvSpPr>
            <a:spLocks noChangeArrowheads="1"/>
          </p:cNvSpPr>
          <p:nvPr/>
        </p:nvSpPr>
        <p:spPr bwMode="auto">
          <a:xfrm>
            <a:off x="2367470" y="4274433"/>
            <a:ext cx="1438411" cy="18466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s-CO" altLang="es-CO" sz="600" dirty="0" smtClean="0">
                <a:solidFill>
                  <a:srgbClr val="FF0000"/>
                </a:solidFill>
              </a:rPr>
              <a:t>IL_</a:t>
            </a:r>
            <a:r>
              <a:rPr kumimoji="1" lang="es-CO" altLang="ko-KR" sz="600" dirty="0" smtClean="0">
                <a:solidFill>
                  <a:srgbClr val="FF0000"/>
                </a:solidFill>
                <a:latin typeface="Verdana" panose="020B0604030504040204" pitchFamily="34" charset="0"/>
                <a:ea typeface="맑은 고딕" panose="020B0503020000020004" pitchFamily="34" charset="-127"/>
              </a:rPr>
              <a:t>S_G01_U04_L01_03_01_10</a:t>
            </a:r>
            <a:endParaRPr kumimoji="1" lang="ko-KR" altLang="en-US" sz="600" dirty="0">
              <a:solidFill>
                <a:srgbClr val="FF0000"/>
              </a:solidFill>
              <a:latin typeface="Verdana" panose="020B0604030504040204" pitchFamily="34" charset="0"/>
              <a:ea typeface="맑은 고딕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0498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635000" y="33864"/>
            <a:ext cx="593432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Curso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6101616" y="33863"/>
            <a:ext cx="696024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Archivo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7332134" y="609598"/>
            <a:ext cx="1769533" cy="64633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Instrucciones para desarrolladores de contenido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21425" y="5096933"/>
            <a:ext cx="1846980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Narración y comentarios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635000" y="310862"/>
            <a:ext cx="1168400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Ciencias</a:t>
            </a:r>
          </a:p>
        </p:txBody>
      </p:sp>
      <p:sp>
        <p:nvSpPr>
          <p:cNvPr id="9" name="CuadroTexto 8"/>
          <p:cNvSpPr txBox="1"/>
          <p:nvPr/>
        </p:nvSpPr>
        <p:spPr>
          <a:xfrm>
            <a:off x="1439334" y="4757638"/>
            <a:ext cx="881973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Desarrollo</a:t>
            </a:r>
          </a:p>
        </p:txBody>
      </p:sp>
      <p:sp>
        <p:nvSpPr>
          <p:cNvPr id="10" name="CuadroTexto 9"/>
          <p:cNvSpPr txBox="1"/>
          <p:nvPr/>
        </p:nvSpPr>
        <p:spPr>
          <a:xfrm>
            <a:off x="4631276" y="4757638"/>
            <a:ext cx="533848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CuadroTexto 33"/>
          <p:cNvSpPr txBox="1"/>
          <p:nvPr/>
        </p:nvSpPr>
        <p:spPr>
          <a:xfrm>
            <a:off x="1317715" y="37492"/>
            <a:ext cx="7104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dirty="0" smtClean="0"/>
              <a:t>01</a:t>
            </a:r>
            <a:endParaRPr lang="es-CO" sz="1400" dirty="0"/>
          </a:p>
        </p:txBody>
      </p:sp>
      <p:sp>
        <p:nvSpPr>
          <p:cNvPr id="19" name="CuadroTexto 18"/>
          <p:cNvSpPr txBox="1"/>
          <p:nvPr/>
        </p:nvSpPr>
        <p:spPr>
          <a:xfrm>
            <a:off x="7554097" y="1534654"/>
            <a:ext cx="1029730" cy="25565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/>
          </a:p>
        </p:txBody>
      </p:sp>
      <p:sp>
        <p:nvSpPr>
          <p:cNvPr id="48" name="CuadroTexto 47"/>
          <p:cNvSpPr txBox="1"/>
          <p:nvPr/>
        </p:nvSpPr>
        <p:spPr>
          <a:xfrm>
            <a:off x="7414513" y="115125"/>
            <a:ext cx="1486304" cy="23083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S_G01_U02_LO4_03_01</a:t>
            </a:r>
            <a:endParaRPr lang="es-CO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ángulo 10"/>
          <p:cNvSpPr/>
          <p:nvPr/>
        </p:nvSpPr>
        <p:spPr>
          <a:xfrm>
            <a:off x="4585445" y="4723055"/>
            <a:ext cx="61856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11/19</a:t>
            </a:r>
            <a:endParaRPr lang="es-CO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" name="Imagen 1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25" y="609598"/>
            <a:ext cx="7236111" cy="4061699"/>
          </a:xfrm>
          <a:prstGeom prst="rect">
            <a:avLst/>
          </a:prstGeom>
        </p:spPr>
      </p:pic>
      <p:sp>
        <p:nvSpPr>
          <p:cNvPr id="35" name="CuadroTexto 34"/>
          <p:cNvSpPr txBox="1"/>
          <p:nvPr/>
        </p:nvSpPr>
        <p:spPr>
          <a:xfrm>
            <a:off x="2454472" y="142496"/>
            <a:ext cx="3095642" cy="25391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>
              <a:spcAft>
                <a:spcPts val="0"/>
              </a:spcAft>
            </a:pPr>
            <a:r>
              <a:rPr lang="es-CO" sz="1050" dirty="0"/>
              <a:t>¿Qué le pasa al agua cuando la enfrío o la caliento?</a:t>
            </a:r>
            <a:endParaRPr lang="es-CO" sz="1200" dirty="0"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sp>
        <p:nvSpPr>
          <p:cNvPr id="22" name="CuadroTexto 21"/>
          <p:cNvSpPr txBox="1"/>
          <p:nvPr/>
        </p:nvSpPr>
        <p:spPr>
          <a:xfrm>
            <a:off x="75060" y="614137"/>
            <a:ext cx="2356799" cy="307777"/>
          </a:xfrm>
          <a:prstGeom prst="rect">
            <a:avLst/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400" dirty="0"/>
              <a:t>¡</a:t>
            </a:r>
            <a:r>
              <a:rPr lang="es-CO" sz="1400" dirty="0" smtClean="0"/>
              <a:t>Qué Interesante es la lluvia!  </a:t>
            </a:r>
            <a:endParaRPr lang="es-CO" sz="1400" dirty="0"/>
          </a:p>
        </p:txBody>
      </p:sp>
      <p:pic>
        <p:nvPicPr>
          <p:cNvPr id="21" name="Imagen 20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5400000">
            <a:off x="6542975" y="2045779"/>
            <a:ext cx="866775" cy="876300"/>
          </a:xfrm>
          <a:prstGeom prst="rect">
            <a:avLst/>
          </a:prstGeom>
        </p:spPr>
      </p:pic>
      <p:pic>
        <p:nvPicPr>
          <p:cNvPr id="18" name="Imagen 1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16200000">
            <a:off x="-48409" y="2117340"/>
            <a:ext cx="866775" cy="876300"/>
          </a:xfrm>
          <a:prstGeom prst="rect">
            <a:avLst/>
          </a:prstGeom>
        </p:spPr>
      </p:pic>
      <p:pic>
        <p:nvPicPr>
          <p:cNvPr id="28" name="Imagen 27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32378" y="1298544"/>
            <a:ext cx="2870804" cy="3181947"/>
          </a:xfrm>
          <a:prstGeom prst="rect">
            <a:avLst/>
          </a:prstGeom>
        </p:spPr>
      </p:pic>
      <p:pic>
        <p:nvPicPr>
          <p:cNvPr id="29" name="Imagen 28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53368" y="1365308"/>
            <a:ext cx="2048264" cy="2926907"/>
          </a:xfrm>
          <a:prstGeom prst="rect">
            <a:avLst/>
          </a:prstGeom>
        </p:spPr>
      </p:pic>
      <p:pic>
        <p:nvPicPr>
          <p:cNvPr id="16" name="Imagen 15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33959" y="2017242"/>
            <a:ext cx="1417680" cy="981875"/>
          </a:xfrm>
          <a:prstGeom prst="rect">
            <a:avLst/>
          </a:prstGeom>
        </p:spPr>
      </p:pic>
      <p:sp>
        <p:nvSpPr>
          <p:cNvPr id="32" name="CuadroTexto 31"/>
          <p:cNvSpPr txBox="1"/>
          <p:nvPr/>
        </p:nvSpPr>
        <p:spPr>
          <a:xfrm>
            <a:off x="931826" y="1306559"/>
            <a:ext cx="18117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200" b="1" dirty="0" smtClean="0"/>
              <a:t>De pronto Julián notó que el hielo empezó a derretirse y a volverse agua líquida de nuevo. </a:t>
            </a:r>
            <a:endParaRPr lang="es-CO" sz="1200" b="1" dirty="0"/>
          </a:p>
        </p:txBody>
      </p:sp>
      <p:pic>
        <p:nvPicPr>
          <p:cNvPr id="33" name="Imagen 32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762091" y="873403"/>
            <a:ext cx="3000051" cy="3630848"/>
          </a:xfrm>
          <a:prstGeom prst="rect">
            <a:avLst/>
          </a:prstGeom>
        </p:spPr>
      </p:pic>
      <p:pic>
        <p:nvPicPr>
          <p:cNvPr id="36" name="Imagen 35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5340075" y="2690047"/>
            <a:ext cx="972911" cy="1238250"/>
          </a:xfrm>
          <a:prstGeom prst="rect">
            <a:avLst/>
          </a:prstGeom>
        </p:spPr>
      </p:pic>
      <p:pic>
        <p:nvPicPr>
          <p:cNvPr id="37" name="Imagen 36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3923665" y="3534330"/>
            <a:ext cx="1716444" cy="776746"/>
          </a:xfrm>
          <a:prstGeom prst="rect">
            <a:avLst/>
          </a:prstGeom>
        </p:spPr>
      </p:pic>
      <p:pic>
        <p:nvPicPr>
          <p:cNvPr id="38" name="Imagen 37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4875035" y="3895594"/>
            <a:ext cx="1063231" cy="391269"/>
          </a:xfrm>
          <a:prstGeom prst="rect">
            <a:avLst/>
          </a:prstGeom>
        </p:spPr>
      </p:pic>
      <p:pic>
        <p:nvPicPr>
          <p:cNvPr id="39" name="Imagen 38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3923665" y="3446958"/>
            <a:ext cx="1063231" cy="391269"/>
          </a:xfrm>
          <a:prstGeom prst="rect">
            <a:avLst/>
          </a:prstGeom>
        </p:spPr>
      </p:pic>
      <p:sp>
        <p:nvSpPr>
          <p:cNvPr id="40" name="CuadroTexto 39"/>
          <p:cNvSpPr txBox="1"/>
          <p:nvPr/>
        </p:nvSpPr>
        <p:spPr>
          <a:xfrm>
            <a:off x="4021030" y="987771"/>
            <a:ext cx="18117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200" b="1" dirty="0" smtClean="0"/>
              <a:t>Estaba cambiando de estado sólido a líquido, debido al aumento de la temperatura. </a:t>
            </a:r>
          </a:p>
        </p:txBody>
      </p:sp>
      <p:sp>
        <p:nvSpPr>
          <p:cNvPr id="30" name="CuadroTexto 29"/>
          <p:cNvSpPr txBox="1"/>
          <p:nvPr/>
        </p:nvSpPr>
        <p:spPr>
          <a:xfrm>
            <a:off x="46314" y="979228"/>
            <a:ext cx="1553630" cy="253916"/>
          </a:xfrm>
          <a:prstGeom prst="rect">
            <a:avLst/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050" dirty="0" smtClean="0"/>
              <a:t>Desarrollo </a:t>
            </a:r>
            <a:r>
              <a:rPr lang="es-CO" sz="1050" dirty="0" smtClean="0">
                <a:sym typeface="Wingdings 3" panose="05040102010807070707" pitchFamily="18" charset="2"/>
              </a:rPr>
              <a:t></a:t>
            </a:r>
            <a:r>
              <a:rPr lang="es-CO" sz="1050" dirty="0" smtClean="0"/>
              <a:t> Actividad 1 </a:t>
            </a:r>
            <a:endParaRPr lang="es-CO" sz="1050" dirty="0"/>
          </a:p>
        </p:txBody>
      </p:sp>
      <p:sp>
        <p:nvSpPr>
          <p:cNvPr id="31" name="CuadroTexto 30"/>
          <p:cNvSpPr txBox="1"/>
          <p:nvPr/>
        </p:nvSpPr>
        <p:spPr>
          <a:xfrm>
            <a:off x="7557873" y="1276044"/>
            <a:ext cx="1318054" cy="3985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100" dirty="0" smtClean="0"/>
              <a:t>Se presenta la imagen de un libro abierto y en cada página hay una parte de la historia,</a:t>
            </a:r>
          </a:p>
          <a:p>
            <a:pPr algn="just"/>
            <a:r>
              <a:rPr lang="es-CO" sz="1100" dirty="0" smtClean="0"/>
              <a:t>En la primera página  el hielo empieza a derretirse </a:t>
            </a:r>
          </a:p>
          <a:p>
            <a:pPr algn="just"/>
            <a:endParaRPr lang="es-CO" sz="1100" dirty="0" smtClean="0"/>
          </a:p>
          <a:p>
            <a:pPr algn="just"/>
            <a:r>
              <a:rPr lang="es-CO" sz="1100" dirty="0" smtClean="0"/>
              <a:t>En la segunda el niño el granizo se vuelve charcos de nuevo</a:t>
            </a:r>
            <a:endParaRPr lang="es-CO" sz="1100" dirty="0"/>
          </a:p>
          <a:p>
            <a:pPr algn="just"/>
            <a:endParaRPr lang="es-CO" sz="1100" dirty="0" smtClean="0"/>
          </a:p>
          <a:p>
            <a:pPr algn="just"/>
            <a:endParaRPr lang="es-CO" sz="1100" dirty="0"/>
          </a:p>
          <a:p>
            <a:pPr algn="just"/>
            <a:r>
              <a:rPr lang="es-CO" sz="1100" dirty="0" smtClean="0"/>
              <a:t>Los textos deben ser más visibles.  </a:t>
            </a:r>
          </a:p>
          <a:p>
            <a:pPr algn="just"/>
            <a:r>
              <a:rPr lang="es-CO" sz="1100" dirty="0" smtClean="0"/>
              <a:t>Se presenta un botón de audio y si se da click en botón siguiente pasa la página </a:t>
            </a:r>
            <a:endParaRPr lang="es-CO" sz="1100" dirty="0"/>
          </a:p>
        </p:txBody>
      </p:sp>
      <p:pic>
        <p:nvPicPr>
          <p:cNvPr id="41" name="Imagen 40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47486" y="3980847"/>
            <a:ext cx="666617" cy="666617"/>
          </a:xfrm>
          <a:prstGeom prst="rect">
            <a:avLst/>
          </a:prstGeom>
        </p:spPr>
      </p:pic>
      <p:sp>
        <p:nvSpPr>
          <p:cNvPr id="42" name="CuadroTexto 41"/>
          <p:cNvSpPr txBox="1"/>
          <p:nvPr/>
        </p:nvSpPr>
        <p:spPr>
          <a:xfrm>
            <a:off x="509538" y="5460273"/>
            <a:ext cx="68225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CO" sz="1200" b="1" dirty="0" smtClean="0"/>
              <a:t>De pronto Julián notó que el hielo empezó a derretirse y a volverse agua líquida de nuevo.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CO" sz="1200" b="1" dirty="0"/>
              <a:t> Estaba cambiando de estado sólido a líquido, debido al aumento de la </a:t>
            </a:r>
            <a:r>
              <a:rPr lang="es-CO" sz="1200" b="1" dirty="0" smtClean="0"/>
              <a:t>temperatura del ambiente. </a:t>
            </a:r>
            <a:endParaRPr lang="es-CO" sz="1200" b="1" dirty="0"/>
          </a:p>
          <a:p>
            <a:pPr algn="just"/>
            <a:endParaRPr lang="es-CO" sz="1200" b="1" dirty="0"/>
          </a:p>
        </p:txBody>
      </p:sp>
      <p:sp>
        <p:nvSpPr>
          <p:cNvPr id="43" name="Rectángulo 42"/>
          <p:cNvSpPr>
            <a:spLocks noChangeArrowheads="1"/>
          </p:cNvSpPr>
          <p:nvPr/>
        </p:nvSpPr>
        <p:spPr bwMode="auto">
          <a:xfrm>
            <a:off x="2367470" y="4274433"/>
            <a:ext cx="1438411" cy="18466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s-CO" altLang="es-CO" sz="600" dirty="0" smtClean="0">
                <a:solidFill>
                  <a:srgbClr val="FF0000"/>
                </a:solidFill>
              </a:rPr>
              <a:t>IL_</a:t>
            </a:r>
            <a:r>
              <a:rPr kumimoji="1" lang="es-CO" altLang="ko-KR" sz="600" dirty="0" smtClean="0">
                <a:solidFill>
                  <a:srgbClr val="FF0000"/>
                </a:solidFill>
                <a:latin typeface="Verdana" panose="020B0604030504040204" pitchFamily="34" charset="0"/>
                <a:ea typeface="맑은 고딕" panose="020B0503020000020004" pitchFamily="34" charset="-127"/>
              </a:rPr>
              <a:t>S_G01_U04_L01_03_01_11</a:t>
            </a:r>
            <a:endParaRPr kumimoji="1" lang="ko-KR" altLang="en-US" sz="600" dirty="0">
              <a:solidFill>
                <a:srgbClr val="FF0000"/>
              </a:solidFill>
              <a:latin typeface="Verdana" panose="020B0604030504040204" pitchFamily="34" charset="0"/>
              <a:ea typeface="맑은 고딕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82177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635000" y="33864"/>
            <a:ext cx="593432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Curso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6101616" y="33863"/>
            <a:ext cx="696024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Archivo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7332134" y="609598"/>
            <a:ext cx="1769533" cy="64633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Instrucciones para desarrolladores de contenido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21425" y="5096933"/>
            <a:ext cx="1846980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Narración y comentarios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635000" y="310862"/>
            <a:ext cx="1168400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Ciencias</a:t>
            </a:r>
          </a:p>
        </p:txBody>
      </p:sp>
      <p:sp>
        <p:nvSpPr>
          <p:cNvPr id="9" name="CuadroTexto 8"/>
          <p:cNvSpPr txBox="1"/>
          <p:nvPr/>
        </p:nvSpPr>
        <p:spPr>
          <a:xfrm>
            <a:off x="1439334" y="4757638"/>
            <a:ext cx="881973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Desarrollo</a:t>
            </a:r>
          </a:p>
        </p:txBody>
      </p:sp>
      <p:sp>
        <p:nvSpPr>
          <p:cNvPr id="10" name="CuadroTexto 9"/>
          <p:cNvSpPr txBox="1"/>
          <p:nvPr/>
        </p:nvSpPr>
        <p:spPr>
          <a:xfrm>
            <a:off x="4631276" y="4757638"/>
            <a:ext cx="533848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CuadroTexto 33"/>
          <p:cNvSpPr txBox="1"/>
          <p:nvPr/>
        </p:nvSpPr>
        <p:spPr>
          <a:xfrm>
            <a:off x="1317715" y="37492"/>
            <a:ext cx="7104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dirty="0" smtClean="0"/>
              <a:t>01</a:t>
            </a:r>
            <a:endParaRPr lang="es-CO" sz="1400" dirty="0"/>
          </a:p>
        </p:txBody>
      </p:sp>
      <p:sp>
        <p:nvSpPr>
          <p:cNvPr id="19" name="CuadroTexto 18"/>
          <p:cNvSpPr txBox="1"/>
          <p:nvPr/>
        </p:nvSpPr>
        <p:spPr>
          <a:xfrm>
            <a:off x="7554097" y="1534654"/>
            <a:ext cx="1029730" cy="25565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/>
          </a:p>
        </p:txBody>
      </p:sp>
      <p:sp>
        <p:nvSpPr>
          <p:cNvPr id="48" name="CuadroTexto 47"/>
          <p:cNvSpPr txBox="1"/>
          <p:nvPr/>
        </p:nvSpPr>
        <p:spPr>
          <a:xfrm>
            <a:off x="7414513" y="115125"/>
            <a:ext cx="1486304" cy="23083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S_G01_U02_LO4_03_01</a:t>
            </a:r>
            <a:endParaRPr lang="es-CO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ángulo 10"/>
          <p:cNvSpPr/>
          <p:nvPr/>
        </p:nvSpPr>
        <p:spPr>
          <a:xfrm>
            <a:off x="4631276" y="4727601"/>
            <a:ext cx="5677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12/19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" name="Imagen 1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1169" y="665902"/>
            <a:ext cx="7236111" cy="4061699"/>
          </a:xfrm>
          <a:prstGeom prst="rect">
            <a:avLst/>
          </a:prstGeom>
        </p:spPr>
      </p:pic>
      <p:sp>
        <p:nvSpPr>
          <p:cNvPr id="35" name="CuadroTexto 34"/>
          <p:cNvSpPr txBox="1"/>
          <p:nvPr/>
        </p:nvSpPr>
        <p:spPr>
          <a:xfrm>
            <a:off x="2454472" y="142496"/>
            <a:ext cx="3095642" cy="25391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>
              <a:spcAft>
                <a:spcPts val="0"/>
              </a:spcAft>
            </a:pPr>
            <a:r>
              <a:rPr lang="es-CO" sz="1050" dirty="0"/>
              <a:t>¿Qué le pasa al agua cuando la enfrío o la caliento?</a:t>
            </a:r>
            <a:endParaRPr lang="es-CO" sz="1200" dirty="0"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sp>
        <p:nvSpPr>
          <p:cNvPr id="22" name="CuadroTexto 21"/>
          <p:cNvSpPr txBox="1"/>
          <p:nvPr/>
        </p:nvSpPr>
        <p:spPr>
          <a:xfrm>
            <a:off x="75060" y="614137"/>
            <a:ext cx="2356799" cy="307777"/>
          </a:xfrm>
          <a:prstGeom prst="rect">
            <a:avLst/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400" dirty="0"/>
              <a:t>¡</a:t>
            </a:r>
            <a:r>
              <a:rPr lang="es-CO" sz="1400" dirty="0" smtClean="0"/>
              <a:t>Qué Interesante es la lluvia!  </a:t>
            </a:r>
            <a:endParaRPr lang="es-CO" sz="1400" dirty="0"/>
          </a:p>
        </p:txBody>
      </p:sp>
      <p:pic>
        <p:nvPicPr>
          <p:cNvPr id="21" name="Imagen 20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5400000">
            <a:off x="6542975" y="2045779"/>
            <a:ext cx="866775" cy="876300"/>
          </a:xfrm>
          <a:prstGeom prst="rect">
            <a:avLst/>
          </a:prstGeom>
        </p:spPr>
      </p:pic>
      <p:pic>
        <p:nvPicPr>
          <p:cNvPr id="18" name="Imagen 1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16200000">
            <a:off x="-48409" y="2117340"/>
            <a:ext cx="866775" cy="876300"/>
          </a:xfrm>
          <a:prstGeom prst="rect">
            <a:avLst/>
          </a:prstGeom>
        </p:spPr>
      </p:pic>
      <p:sp>
        <p:nvSpPr>
          <p:cNvPr id="7" name="CuadroTexto 6"/>
          <p:cNvSpPr txBox="1"/>
          <p:nvPr/>
        </p:nvSpPr>
        <p:spPr>
          <a:xfrm>
            <a:off x="289083" y="1265504"/>
            <a:ext cx="3478131" cy="369332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O" dirty="0" smtClean="0"/>
              <a:t>Completa la tabla</a:t>
            </a:r>
            <a:endParaRPr lang="es-CO" dirty="0"/>
          </a:p>
        </p:txBody>
      </p:sp>
      <p:graphicFrame>
        <p:nvGraphicFramePr>
          <p:cNvPr id="8" name="Tabla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92693031"/>
              </p:ext>
            </p:extLst>
          </p:nvPr>
        </p:nvGraphicFramePr>
        <p:xfrm>
          <a:off x="700933" y="1843338"/>
          <a:ext cx="5923004" cy="2291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80751"/>
                <a:gridCol w="1480751"/>
                <a:gridCol w="1480751"/>
                <a:gridCol w="1480751"/>
              </a:tblGrid>
              <a:tr h="370840"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 smtClean="0"/>
                        <a:t> Sólido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 smtClean="0"/>
                        <a:t>Líquido 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 smtClean="0"/>
                        <a:t>Gas</a:t>
                      </a:r>
                      <a:r>
                        <a:rPr lang="es-CO" baseline="0" dirty="0" smtClean="0"/>
                        <a:t> </a:t>
                      </a:r>
                      <a:endParaRPr lang="es-CO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CO" b="1" dirty="0" smtClean="0"/>
                        <a:t>Forma</a:t>
                      </a:r>
                      <a:r>
                        <a:rPr lang="es-CO" dirty="0" smtClean="0"/>
                        <a:t> 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 smtClean="0"/>
                        <a:t>Definida/</a:t>
                      </a:r>
                      <a:r>
                        <a:rPr lang="es-CO" baseline="0" dirty="0" smtClean="0"/>
                        <a:t> </a:t>
                      </a:r>
                      <a:r>
                        <a:rPr lang="es-CO" baseline="0" dirty="0" smtClean="0">
                          <a:solidFill>
                            <a:srgbClr val="FF0000"/>
                          </a:solidFill>
                        </a:rPr>
                        <a:t>No definida</a:t>
                      </a:r>
                      <a:endParaRPr lang="es-CO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dirty="0" smtClean="0"/>
                        <a:t>Definida /</a:t>
                      </a:r>
                      <a:r>
                        <a:rPr lang="es-CO" baseline="0" dirty="0" smtClean="0"/>
                        <a:t> </a:t>
                      </a:r>
                      <a:r>
                        <a:rPr lang="es-CO" baseline="0" dirty="0" smtClean="0">
                          <a:solidFill>
                            <a:srgbClr val="FF0000"/>
                          </a:solidFill>
                        </a:rPr>
                        <a:t>No definida</a:t>
                      </a:r>
                      <a:endParaRPr lang="es-CO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dirty="0" smtClean="0"/>
                        <a:t>Definida /</a:t>
                      </a:r>
                      <a:r>
                        <a:rPr lang="es-CO" baseline="0" dirty="0" smtClean="0"/>
                        <a:t> </a:t>
                      </a:r>
                      <a:r>
                        <a:rPr lang="es-CO" baseline="0" dirty="0" smtClean="0">
                          <a:solidFill>
                            <a:srgbClr val="FF0000"/>
                          </a:solidFill>
                        </a:rPr>
                        <a:t>No definida</a:t>
                      </a:r>
                      <a:endParaRPr lang="es-CO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endParaRPr lang="es-CO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CO" b="1" dirty="0" smtClean="0"/>
                        <a:t>¿Toma la forma del recipiente</a:t>
                      </a:r>
                      <a:r>
                        <a:rPr lang="es-CO" b="1" baseline="0" dirty="0" smtClean="0"/>
                        <a:t> que lo contiene?</a:t>
                      </a:r>
                      <a:endParaRPr lang="es-CO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 smtClean="0"/>
                        <a:t> Sí / </a:t>
                      </a:r>
                      <a:r>
                        <a:rPr lang="es-CO" dirty="0" smtClean="0">
                          <a:solidFill>
                            <a:srgbClr val="FF0000"/>
                          </a:solidFill>
                        </a:rPr>
                        <a:t>No</a:t>
                      </a:r>
                      <a:r>
                        <a:rPr lang="es-CO" dirty="0" smtClean="0"/>
                        <a:t> </a:t>
                      </a:r>
                    </a:p>
                    <a:p>
                      <a:pPr algn="ctr"/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 smtClean="0"/>
                        <a:t>Sí / </a:t>
                      </a:r>
                      <a:r>
                        <a:rPr lang="es-CO" dirty="0" smtClean="0">
                          <a:solidFill>
                            <a:srgbClr val="FF0000"/>
                          </a:solidFill>
                        </a:rPr>
                        <a:t>No</a:t>
                      </a:r>
                      <a:endParaRPr lang="es-CO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 smtClean="0"/>
                        <a:t>Sí / </a:t>
                      </a:r>
                      <a:r>
                        <a:rPr lang="es-CO" dirty="0" smtClean="0">
                          <a:solidFill>
                            <a:srgbClr val="FF0000"/>
                          </a:solidFill>
                        </a:rPr>
                        <a:t>No</a:t>
                      </a:r>
                      <a:endParaRPr lang="es-CO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s-CO" b="1" dirty="0" smtClean="0"/>
                    </a:p>
                    <a:p>
                      <a:pPr algn="ctr"/>
                      <a:r>
                        <a:rPr lang="es-CO" b="1" dirty="0" smtClean="0"/>
                        <a:t>Fluidez </a:t>
                      </a:r>
                      <a:endParaRPr lang="es-CO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 smtClean="0"/>
                        <a:t> Fluye /</a:t>
                      </a:r>
                      <a:r>
                        <a:rPr lang="es-CO" baseline="0" dirty="0" smtClean="0"/>
                        <a:t> </a:t>
                      </a:r>
                      <a:r>
                        <a:rPr lang="es-CO" baseline="0" dirty="0" smtClean="0">
                          <a:solidFill>
                            <a:srgbClr val="FF0000"/>
                          </a:solidFill>
                        </a:rPr>
                        <a:t>No fluye </a:t>
                      </a:r>
                      <a:endParaRPr lang="es-CO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dirty="0" smtClean="0"/>
                        <a:t>Fluye /</a:t>
                      </a:r>
                      <a:r>
                        <a:rPr lang="es-CO" baseline="0" dirty="0" smtClean="0"/>
                        <a:t> </a:t>
                      </a:r>
                      <a:r>
                        <a:rPr lang="es-CO" baseline="0" dirty="0" smtClean="0">
                          <a:solidFill>
                            <a:srgbClr val="FF0000"/>
                          </a:solidFill>
                        </a:rPr>
                        <a:t>No fluye </a:t>
                      </a:r>
                      <a:endParaRPr lang="es-CO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dirty="0" smtClean="0"/>
                        <a:t>Fluye /</a:t>
                      </a:r>
                      <a:r>
                        <a:rPr lang="es-CO" baseline="0" dirty="0" smtClean="0"/>
                        <a:t> </a:t>
                      </a:r>
                      <a:r>
                        <a:rPr lang="es-CO" baseline="0" dirty="0" smtClean="0">
                          <a:solidFill>
                            <a:srgbClr val="FF0000"/>
                          </a:solidFill>
                        </a:rPr>
                        <a:t>No fluye </a:t>
                      </a:r>
                      <a:endParaRPr lang="es-CO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endParaRPr lang="es-CO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3" name="Imagen 2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509220" y="2268434"/>
            <a:ext cx="171450" cy="142875"/>
          </a:xfrm>
          <a:prstGeom prst="rect">
            <a:avLst/>
          </a:prstGeom>
        </p:spPr>
      </p:pic>
      <p:pic>
        <p:nvPicPr>
          <p:cNvPr id="24" name="Imagen 23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504138" y="2933550"/>
            <a:ext cx="171450" cy="142875"/>
          </a:xfrm>
          <a:prstGeom prst="rect">
            <a:avLst/>
          </a:prstGeom>
        </p:spPr>
      </p:pic>
      <p:pic>
        <p:nvPicPr>
          <p:cNvPr id="25" name="Imagen 2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489273" y="3633359"/>
            <a:ext cx="171450" cy="142875"/>
          </a:xfrm>
          <a:prstGeom prst="rect">
            <a:avLst/>
          </a:prstGeom>
        </p:spPr>
      </p:pic>
      <p:pic>
        <p:nvPicPr>
          <p:cNvPr id="26" name="Imagen 25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993674" y="2268434"/>
            <a:ext cx="171450" cy="142875"/>
          </a:xfrm>
          <a:prstGeom prst="rect">
            <a:avLst/>
          </a:prstGeom>
        </p:spPr>
      </p:pic>
      <p:pic>
        <p:nvPicPr>
          <p:cNvPr id="27" name="Imagen 26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048676" y="2917317"/>
            <a:ext cx="171450" cy="142875"/>
          </a:xfrm>
          <a:prstGeom prst="rect">
            <a:avLst/>
          </a:prstGeom>
        </p:spPr>
      </p:pic>
      <p:pic>
        <p:nvPicPr>
          <p:cNvPr id="28" name="Imagen 27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993674" y="3633358"/>
            <a:ext cx="171450" cy="142875"/>
          </a:xfrm>
          <a:prstGeom prst="rect">
            <a:avLst/>
          </a:prstGeom>
        </p:spPr>
      </p:pic>
      <p:pic>
        <p:nvPicPr>
          <p:cNvPr id="29" name="Imagen 28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452487" y="2249726"/>
            <a:ext cx="171450" cy="142875"/>
          </a:xfrm>
          <a:prstGeom prst="rect">
            <a:avLst/>
          </a:prstGeom>
        </p:spPr>
      </p:pic>
      <p:pic>
        <p:nvPicPr>
          <p:cNvPr id="30" name="Imagen 29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452487" y="2946681"/>
            <a:ext cx="171450" cy="142875"/>
          </a:xfrm>
          <a:prstGeom prst="rect">
            <a:avLst/>
          </a:prstGeom>
        </p:spPr>
      </p:pic>
      <p:pic>
        <p:nvPicPr>
          <p:cNvPr id="31" name="Imagen 30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538212" y="3643636"/>
            <a:ext cx="171450" cy="142875"/>
          </a:xfrm>
          <a:prstGeom prst="rect">
            <a:avLst/>
          </a:prstGeom>
        </p:spPr>
      </p:pic>
      <p:sp>
        <p:nvSpPr>
          <p:cNvPr id="32" name="CuadroTexto 31"/>
          <p:cNvSpPr txBox="1"/>
          <p:nvPr/>
        </p:nvSpPr>
        <p:spPr>
          <a:xfrm>
            <a:off x="46314" y="954514"/>
            <a:ext cx="1553630" cy="253916"/>
          </a:xfrm>
          <a:prstGeom prst="rect">
            <a:avLst/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050" dirty="0" smtClean="0"/>
              <a:t>Desarrollo </a:t>
            </a:r>
            <a:r>
              <a:rPr lang="es-CO" sz="1050" dirty="0" smtClean="0">
                <a:sym typeface="Wingdings 3" panose="05040102010807070707" pitchFamily="18" charset="2"/>
              </a:rPr>
              <a:t></a:t>
            </a:r>
            <a:r>
              <a:rPr lang="es-CO" sz="1050" dirty="0" smtClean="0"/>
              <a:t> Actividad 1 </a:t>
            </a:r>
            <a:endParaRPr lang="es-CO" sz="1050" dirty="0"/>
          </a:p>
        </p:txBody>
      </p:sp>
      <p:sp>
        <p:nvSpPr>
          <p:cNvPr id="33" name="CuadroTexto 32"/>
          <p:cNvSpPr txBox="1"/>
          <p:nvPr/>
        </p:nvSpPr>
        <p:spPr>
          <a:xfrm>
            <a:off x="7582763" y="2001810"/>
            <a:ext cx="1318054" cy="2292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100" dirty="0" smtClean="0"/>
              <a:t>Se presenta la una tabla de resumen</a:t>
            </a:r>
          </a:p>
          <a:p>
            <a:pPr algn="just"/>
            <a:endParaRPr lang="es-CO" sz="1100" dirty="0"/>
          </a:p>
          <a:p>
            <a:pPr algn="just"/>
            <a:r>
              <a:rPr lang="es-CO" sz="1100" dirty="0" smtClean="0"/>
              <a:t>El estudiante debe seleccionar de las opciones que se le muestran.</a:t>
            </a:r>
          </a:p>
          <a:p>
            <a:pPr algn="just"/>
            <a:endParaRPr lang="es-CO" sz="1100" dirty="0"/>
          </a:p>
          <a:p>
            <a:pPr algn="just"/>
            <a:r>
              <a:rPr lang="es-CO" sz="1100" dirty="0" smtClean="0"/>
              <a:t>Cuando da clic en la flechita se despliegan las opciones para su selección  </a:t>
            </a:r>
            <a:endParaRPr lang="es-CO" sz="1100" dirty="0"/>
          </a:p>
        </p:txBody>
      </p:sp>
      <p:sp>
        <p:nvSpPr>
          <p:cNvPr id="12" name="CuadroTexto 11"/>
          <p:cNvSpPr txBox="1"/>
          <p:nvPr/>
        </p:nvSpPr>
        <p:spPr>
          <a:xfrm>
            <a:off x="6101616" y="4188285"/>
            <a:ext cx="554597" cy="36933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s-CO" dirty="0" smtClean="0"/>
              <a:t>FIN </a:t>
            </a:r>
            <a:endParaRPr lang="es-CO" dirty="0"/>
          </a:p>
        </p:txBody>
      </p:sp>
      <p:pic>
        <p:nvPicPr>
          <p:cNvPr id="37" name="Imagen 36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flipH="1">
            <a:off x="4706930" y="735743"/>
            <a:ext cx="1313749" cy="1532691"/>
          </a:xfrm>
          <a:prstGeom prst="rect">
            <a:avLst/>
          </a:prstGeom>
        </p:spPr>
      </p:pic>
      <p:sp>
        <p:nvSpPr>
          <p:cNvPr id="38" name="Rectángulo 37"/>
          <p:cNvSpPr>
            <a:spLocks noChangeArrowheads="1"/>
          </p:cNvSpPr>
          <p:nvPr/>
        </p:nvSpPr>
        <p:spPr bwMode="auto">
          <a:xfrm>
            <a:off x="2367470" y="4274433"/>
            <a:ext cx="1438411" cy="18466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s-CO" altLang="es-CO" sz="600" dirty="0" smtClean="0">
                <a:solidFill>
                  <a:srgbClr val="FF0000"/>
                </a:solidFill>
              </a:rPr>
              <a:t>IL_</a:t>
            </a:r>
            <a:r>
              <a:rPr kumimoji="1" lang="es-CO" altLang="ko-KR" sz="600" dirty="0" smtClean="0">
                <a:solidFill>
                  <a:srgbClr val="FF0000"/>
                </a:solidFill>
                <a:latin typeface="Verdana" panose="020B0604030504040204" pitchFamily="34" charset="0"/>
                <a:ea typeface="맑은 고딕" panose="020B0503020000020004" pitchFamily="34" charset="-127"/>
              </a:rPr>
              <a:t>S_G01_U04_L01_03_01_12</a:t>
            </a:r>
            <a:endParaRPr kumimoji="1" lang="ko-KR" altLang="en-US" sz="600" dirty="0">
              <a:solidFill>
                <a:srgbClr val="FF0000"/>
              </a:solidFill>
              <a:latin typeface="Verdana" panose="020B0604030504040204" pitchFamily="34" charset="0"/>
              <a:ea typeface="맑은 고딕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44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635000" y="33864"/>
            <a:ext cx="593432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Curso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6101616" y="33863"/>
            <a:ext cx="696024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Archivo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7332134" y="609598"/>
            <a:ext cx="1769533" cy="64633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Instrucciones para desarrolladores de contenido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21425" y="5096933"/>
            <a:ext cx="1846980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Narración y comentarios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635000" y="310862"/>
            <a:ext cx="1168400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Ciencias</a:t>
            </a:r>
          </a:p>
        </p:txBody>
      </p:sp>
      <p:sp>
        <p:nvSpPr>
          <p:cNvPr id="9" name="CuadroTexto 8"/>
          <p:cNvSpPr txBox="1"/>
          <p:nvPr/>
        </p:nvSpPr>
        <p:spPr>
          <a:xfrm>
            <a:off x="1439334" y="4757638"/>
            <a:ext cx="881973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Desarrollo</a:t>
            </a:r>
          </a:p>
        </p:txBody>
      </p:sp>
      <p:sp>
        <p:nvSpPr>
          <p:cNvPr id="10" name="CuadroTexto 9"/>
          <p:cNvSpPr txBox="1"/>
          <p:nvPr/>
        </p:nvSpPr>
        <p:spPr>
          <a:xfrm>
            <a:off x="4781752" y="4757638"/>
            <a:ext cx="533848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CuadroTexto 33"/>
          <p:cNvSpPr txBox="1"/>
          <p:nvPr/>
        </p:nvSpPr>
        <p:spPr>
          <a:xfrm>
            <a:off x="1317715" y="37492"/>
            <a:ext cx="7104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dirty="0" smtClean="0"/>
              <a:t>01</a:t>
            </a:r>
            <a:endParaRPr lang="es-CO" sz="1400" dirty="0"/>
          </a:p>
        </p:txBody>
      </p:sp>
      <p:sp>
        <p:nvSpPr>
          <p:cNvPr id="19" name="CuadroTexto 18"/>
          <p:cNvSpPr txBox="1"/>
          <p:nvPr/>
        </p:nvSpPr>
        <p:spPr>
          <a:xfrm>
            <a:off x="7554097" y="1534654"/>
            <a:ext cx="1029730" cy="25565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/>
          </a:p>
        </p:txBody>
      </p:sp>
      <p:sp>
        <p:nvSpPr>
          <p:cNvPr id="48" name="CuadroTexto 47"/>
          <p:cNvSpPr txBox="1"/>
          <p:nvPr/>
        </p:nvSpPr>
        <p:spPr>
          <a:xfrm>
            <a:off x="7414513" y="115125"/>
            <a:ext cx="1486304" cy="23083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S_G01_U02_LO4_03_02</a:t>
            </a:r>
            <a:endParaRPr lang="es-CO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ángulo 10"/>
          <p:cNvSpPr/>
          <p:nvPr/>
        </p:nvSpPr>
        <p:spPr>
          <a:xfrm>
            <a:off x="4712042" y="4727601"/>
            <a:ext cx="55113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13/19</a:t>
            </a:r>
            <a:endParaRPr lang="es-CO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" name="Imagen 1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25" y="609598"/>
            <a:ext cx="7236111" cy="4061699"/>
          </a:xfrm>
          <a:prstGeom prst="rect">
            <a:avLst/>
          </a:prstGeom>
        </p:spPr>
      </p:pic>
      <p:sp>
        <p:nvSpPr>
          <p:cNvPr id="35" name="CuadroTexto 34"/>
          <p:cNvSpPr txBox="1"/>
          <p:nvPr/>
        </p:nvSpPr>
        <p:spPr>
          <a:xfrm>
            <a:off x="2454472" y="142496"/>
            <a:ext cx="3095642" cy="25391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>
              <a:spcAft>
                <a:spcPts val="0"/>
              </a:spcAft>
            </a:pPr>
            <a:r>
              <a:rPr lang="es-CO" sz="1050" dirty="0"/>
              <a:t>¿Qué le pasa al agua cuando la enfrío o la caliento?</a:t>
            </a:r>
            <a:endParaRPr lang="es-CO" sz="1200" dirty="0"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sp>
        <p:nvSpPr>
          <p:cNvPr id="22" name="CuadroTexto 21"/>
          <p:cNvSpPr txBox="1"/>
          <p:nvPr/>
        </p:nvSpPr>
        <p:spPr>
          <a:xfrm>
            <a:off x="75060" y="614137"/>
            <a:ext cx="2356799" cy="307777"/>
          </a:xfrm>
          <a:prstGeom prst="rect">
            <a:avLst/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400" dirty="0"/>
              <a:t>¡</a:t>
            </a:r>
            <a:r>
              <a:rPr lang="es-CO" sz="1400" dirty="0" smtClean="0"/>
              <a:t>Qué Interesante es la lluvia!  </a:t>
            </a:r>
            <a:endParaRPr lang="es-CO" sz="1400" dirty="0"/>
          </a:p>
        </p:txBody>
      </p:sp>
      <p:pic>
        <p:nvPicPr>
          <p:cNvPr id="21" name="Imagen 20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5400000">
            <a:off x="6542975" y="2045779"/>
            <a:ext cx="866775" cy="876300"/>
          </a:xfrm>
          <a:prstGeom prst="rect">
            <a:avLst/>
          </a:prstGeom>
        </p:spPr>
      </p:pic>
      <p:pic>
        <p:nvPicPr>
          <p:cNvPr id="18" name="Imagen 1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16200000">
            <a:off x="-48409" y="2117340"/>
            <a:ext cx="866775" cy="876300"/>
          </a:xfrm>
          <a:prstGeom prst="rect">
            <a:avLst/>
          </a:prstGeom>
        </p:spPr>
      </p:pic>
      <p:sp>
        <p:nvSpPr>
          <p:cNvPr id="7" name="CuadroTexto 6"/>
          <p:cNvSpPr txBox="1"/>
          <p:nvPr/>
        </p:nvSpPr>
        <p:spPr>
          <a:xfrm>
            <a:off x="289083" y="1231813"/>
            <a:ext cx="3478131" cy="369332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O" dirty="0" smtClean="0"/>
              <a:t>Completa la tabla</a:t>
            </a:r>
            <a:endParaRPr lang="es-CO" dirty="0"/>
          </a:p>
        </p:txBody>
      </p:sp>
      <p:graphicFrame>
        <p:nvGraphicFramePr>
          <p:cNvPr id="8" name="Tabla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32549675"/>
              </p:ext>
            </p:extLst>
          </p:nvPr>
        </p:nvGraphicFramePr>
        <p:xfrm>
          <a:off x="716692" y="1841843"/>
          <a:ext cx="5923004" cy="2291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80751"/>
                <a:gridCol w="1480751"/>
                <a:gridCol w="1480751"/>
                <a:gridCol w="1480751"/>
              </a:tblGrid>
              <a:tr h="370840"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 smtClean="0"/>
                        <a:t> Sólido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 smtClean="0"/>
                        <a:t>Líquido 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 smtClean="0"/>
                        <a:t>Gas</a:t>
                      </a:r>
                      <a:r>
                        <a:rPr lang="es-CO" baseline="0" dirty="0" smtClean="0"/>
                        <a:t> </a:t>
                      </a:r>
                      <a:endParaRPr lang="es-CO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CO" dirty="0" smtClean="0"/>
                        <a:t>Forma 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 smtClean="0"/>
                        <a:t> Definida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baseline="0" dirty="0" smtClean="0"/>
                        <a:t>No definida</a:t>
                      </a:r>
                      <a:endParaRPr lang="es-CO" dirty="0" smtClean="0"/>
                    </a:p>
                    <a:p>
                      <a:pPr algn="ctr"/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baseline="0" dirty="0" smtClean="0"/>
                        <a:t> No definida</a:t>
                      </a:r>
                      <a:endParaRPr lang="es-CO" dirty="0" smtClean="0"/>
                    </a:p>
                    <a:p>
                      <a:pPr algn="ctr"/>
                      <a:endParaRPr lang="es-CO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CO" dirty="0" smtClean="0"/>
                        <a:t>¿Su forma depende del  recipiente</a:t>
                      </a:r>
                      <a:r>
                        <a:rPr lang="es-CO" baseline="0" dirty="0" smtClean="0"/>
                        <a:t> que lo contiene?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 smtClean="0"/>
                        <a:t> No </a:t>
                      </a:r>
                    </a:p>
                    <a:p>
                      <a:pPr algn="ctr"/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 smtClean="0"/>
                        <a:t>Sí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 smtClean="0"/>
                        <a:t>Sí </a:t>
                      </a:r>
                      <a:endParaRPr lang="es-CO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s-CO" dirty="0" smtClean="0"/>
                    </a:p>
                    <a:p>
                      <a:pPr algn="ctr"/>
                      <a:r>
                        <a:rPr lang="es-CO" dirty="0" smtClean="0"/>
                        <a:t>Fluidez 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 smtClean="0"/>
                        <a:t> </a:t>
                      </a:r>
                      <a:r>
                        <a:rPr lang="es-CO" baseline="0" dirty="0" smtClean="0"/>
                        <a:t>No fluye 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dirty="0" smtClean="0"/>
                        <a:t>Fluye</a:t>
                      </a:r>
                      <a:r>
                        <a:rPr lang="es-CO" baseline="0" dirty="0" smtClean="0"/>
                        <a:t> </a:t>
                      </a:r>
                      <a:endParaRPr lang="es-CO" dirty="0" smtClean="0"/>
                    </a:p>
                    <a:p>
                      <a:pPr algn="ctr"/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dirty="0" smtClean="0"/>
                        <a:t>Fluye</a:t>
                      </a:r>
                    </a:p>
                    <a:p>
                      <a:pPr algn="ctr"/>
                      <a:endParaRPr lang="es-CO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3" name="Imagen 2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509220" y="2268434"/>
            <a:ext cx="171450" cy="142875"/>
          </a:xfrm>
          <a:prstGeom prst="rect">
            <a:avLst/>
          </a:prstGeom>
        </p:spPr>
      </p:pic>
      <p:pic>
        <p:nvPicPr>
          <p:cNvPr id="24" name="Imagen 23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504138" y="2933550"/>
            <a:ext cx="171450" cy="142875"/>
          </a:xfrm>
          <a:prstGeom prst="rect">
            <a:avLst/>
          </a:prstGeom>
        </p:spPr>
      </p:pic>
      <p:pic>
        <p:nvPicPr>
          <p:cNvPr id="25" name="Imagen 2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489273" y="3633359"/>
            <a:ext cx="171450" cy="142875"/>
          </a:xfrm>
          <a:prstGeom prst="rect">
            <a:avLst/>
          </a:prstGeom>
        </p:spPr>
      </p:pic>
      <p:pic>
        <p:nvPicPr>
          <p:cNvPr id="26" name="Imagen 25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993674" y="2268434"/>
            <a:ext cx="171450" cy="142875"/>
          </a:xfrm>
          <a:prstGeom prst="rect">
            <a:avLst/>
          </a:prstGeom>
        </p:spPr>
      </p:pic>
      <p:pic>
        <p:nvPicPr>
          <p:cNvPr id="27" name="Imagen 26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048676" y="2917317"/>
            <a:ext cx="171450" cy="142875"/>
          </a:xfrm>
          <a:prstGeom prst="rect">
            <a:avLst/>
          </a:prstGeom>
        </p:spPr>
      </p:pic>
      <p:pic>
        <p:nvPicPr>
          <p:cNvPr id="28" name="Imagen 27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993674" y="3633358"/>
            <a:ext cx="171450" cy="142875"/>
          </a:xfrm>
          <a:prstGeom prst="rect">
            <a:avLst/>
          </a:prstGeom>
        </p:spPr>
      </p:pic>
      <p:pic>
        <p:nvPicPr>
          <p:cNvPr id="29" name="Imagen 28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452487" y="2249726"/>
            <a:ext cx="171450" cy="142875"/>
          </a:xfrm>
          <a:prstGeom prst="rect">
            <a:avLst/>
          </a:prstGeom>
        </p:spPr>
      </p:pic>
      <p:pic>
        <p:nvPicPr>
          <p:cNvPr id="30" name="Imagen 29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452487" y="2946681"/>
            <a:ext cx="171450" cy="142875"/>
          </a:xfrm>
          <a:prstGeom prst="rect">
            <a:avLst/>
          </a:prstGeom>
        </p:spPr>
      </p:pic>
      <p:pic>
        <p:nvPicPr>
          <p:cNvPr id="31" name="Imagen 30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538212" y="3643636"/>
            <a:ext cx="171450" cy="142875"/>
          </a:xfrm>
          <a:prstGeom prst="rect">
            <a:avLst/>
          </a:prstGeom>
        </p:spPr>
      </p:pic>
      <p:pic>
        <p:nvPicPr>
          <p:cNvPr id="32" name="Imagen 31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249669" y="3683859"/>
            <a:ext cx="1301836" cy="933882"/>
          </a:xfrm>
          <a:prstGeom prst="rect">
            <a:avLst/>
          </a:prstGeom>
        </p:spPr>
      </p:pic>
      <p:sp>
        <p:nvSpPr>
          <p:cNvPr id="33" name="CuadroTexto 32"/>
          <p:cNvSpPr txBox="1"/>
          <p:nvPr/>
        </p:nvSpPr>
        <p:spPr>
          <a:xfrm>
            <a:off x="46314" y="955487"/>
            <a:ext cx="1553630" cy="253916"/>
          </a:xfrm>
          <a:prstGeom prst="rect">
            <a:avLst/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050" dirty="0" smtClean="0"/>
              <a:t>Desarrollo </a:t>
            </a:r>
            <a:r>
              <a:rPr lang="es-CO" sz="1050" dirty="0" smtClean="0">
                <a:sym typeface="Wingdings 3" panose="05040102010807070707" pitchFamily="18" charset="2"/>
              </a:rPr>
              <a:t></a:t>
            </a:r>
            <a:r>
              <a:rPr lang="es-CO" sz="1050" dirty="0" smtClean="0"/>
              <a:t> Actividad 1 </a:t>
            </a:r>
            <a:endParaRPr lang="es-CO" sz="1050" dirty="0"/>
          </a:p>
        </p:txBody>
      </p:sp>
      <p:sp>
        <p:nvSpPr>
          <p:cNvPr id="36" name="CuadroTexto 35"/>
          <p:cNvSpPr txBox="1"/>
          <p:nvPr/>
        </p:nvSpPr>
        <p:spPr>
          <a:xfrm>
            <a:off x="7582763" y="2001810"/>
            <a:ext cx="131805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100" dirty="0" smtClean="0"/>
              <a:t>Realimentación</a:t>
            </a:r>
            <a:endParaRPr lang="es-CO" sz="1100" dirty="0"/>
          </a:p>
        </p:txBody>
      </p:sp>
      <p:sp>
        <p:nvSpPr>
          <p:cNvPr id="37" name="CuadroTexto 36"/>
          <p:cNvSpPr txBox="1"/>
          <p:nvPr/>
        </p:nvSpPr>
        <p:spPr>
          <a:xfrm>
            <a:off x="6069340" y="4085246"/>
            <a:ext cx="554597" cy="36933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s-CO" dirty="0" smtClean="0"/>
              <a:t>FIN </a:t>
            </a:r>
            <a:endParaRPr lang="es-CO" dirty="0"/>
          </a:p>
        </p:txBody>
      </p:sp>
      <p:pic>
        <p:nvPicPr>
          <p:cNvPr id="38" name="Imagen 37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flipH="1">
            <a:off x="4706930" y="735743"/>
            <a:ext cx="1313749" cy="1532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19455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635000" y="33864"/>
            <a:ext cx="593432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Curso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6101616" y="33863"/>
            <a:ext cx="696024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Archivo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7332134" y="609598"/>
            <a:ext cx="1769533" cy="64633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Instrucciones para desarrolladores de contenido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21425" y="5096933"/>
            <a:ext cx="1846980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Narración y comentarios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635000" y="310862"/>
            <a:ext cx="1168400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Ciencias</a:t>
            </a:r>
          </a:p>
        </p:txBody>
      </p:sp>
      <p:sp>
        <p:nvSpPr>
          <p:cNvPr id="9" name="CuadroTexto 8"/>
          <p:cNvSpPr txBox="1"/>
          <p:nvPr/>
        </p:nvSpPr>
        <p:spPr>
          <a:xfrm>
            <a:off x="1439334" y="4757638"/>
            <a:ext cx="881973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Desarrollo</a:t>
            </a:r>
          </a:p>
        </p:txBody>
      </p:sp>
      <p:sp>
        <p:nvSpPr>
          <p:cNvPr id="10" name="CuadroTexto 9"/>
          <p:cNvSpPr txBox="1"/>
          <p:nvPr/>
        </p:nvSpPr>
        <p:spPr>
          <a:xfrm>
            <a:off x="4631276" y="4757638"/>
            <a:ext cx="533848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CuadroTexto 33"/>
          <p:cNvSpPr txBox="1"/>
          <p:nvPr/>
        </p:nvSpPr>
        <p:spPr>
          <a:xfrm>
            <a:off x="1317715" y="37492"/>
            <a:ext cx="7104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dirty="0" smtClean="0"/>
              <a:t>01</a:t>
            </a:r>
            <a:endParaRPr lang="es-CO" sz="1400" dirty="0"/>
          </a:p>
        </p:txBody>
      </p:sp>
      <p:sp>
        <p:nvSpPr>
          <p:cNvPr id="19" name="CuadroTexto 18"/>
          <p:cNvSpPr txBox="1"/>
          <p:nvPr/>
        </p:nvSpPr>
        <p:spPr>
          <a:xfrm>
            <a:off x="7554097" y="1534654"/>
            <a:ext cx="1029730" cy="25565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/>
          </a:p>
        </p:txBody>
      </p:sp>
      <p:sp>
        <p:nvSpPr>
          <p:cNvPr id="48" name="CuadroTexto 47"/>
          <p:cNvSpPr txBox="1"/>
          <p:nvPr/>
        </p:nvSpPr>
        <p:spPr>
          <a:xfrm>
            <a:off x="7414513" y="115125"/>
            <a:ext cx="1486304" cy="23083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S_G01_U02_LO4_03_02</a:t>
            </a:r>
            <a:endParaRPr lang="es-CO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ángulo 10"/>
          <p:cNvSpPr/>
          <p:nvPr/>
        </p:nvSpPr>
        <p:spPr>
          <a:xfrm>
            <a:off x="4631276" y="4727601"/>
            <a:ext cx="5677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14/19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CuadroTexto 34"/>
          <p:cNvSpPr txBox="1"/>
          <p:nvPr/>
        </p:nvSpPr>
        <p:spPr>
          <a:xfrm>
            <a:off x="2454472" y="142496"/>
            <a:ext cx="3095642" cy="25391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>
              <a:spcAft>
                <a:spcPts val="0"/>
              </a:spcAft>
            </a:pPr>
            <a:r>
              <a:rPr lang="es-CO" sz="1050" dirty="0"/>
              <a:t>¿Qué le pasa al agua cuando la enfrío o la caliento?</a:t>
            </a:r>
            <a:endParaRPr lang="es-CO" sz="1200" dirty="0"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pic>
        <p:nvPicPr>
          <p:cNvPr id="12" name="Imagen 1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25" y="604022"/>
            <a:ext cx="7227872" cy="4091320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84132" y="1725757"/>
            <a:ext cx="1733550" cy="2628900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550114" y="845853"/>
            <a:ext cx="1447800" cy="3409950"/>
          </a:xfrm>
          <a:prstGeom prst="rect">
            <a:avLst/>
          </a:prstGeom>
        </p:spPr>
      </p:pic>
      <p:sp>
        <p:nvSpPr>
          <p:cNvPr id="22" name="CuadroTexto 21"/>
          <p:cNvSpPr txBox="1"/>
          <p:nvPr/>
        </p:nvSpPr>
        <p:spPr>
          <a:xfrm>
            <a:off x="21425" y="634768"/>
            <a:ext cx="2263825" cy="307777"/>
          </a:xfrm>
          <a:prstGeom prst="rect">
            <a:avLst/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400" dirty="0" smtClean="0"/>
              <a:t>Enfriando y calentando agua</a:t>
            </a:r>
            <a:endParaRPr lang="es-CO" sz="1400" dirty="0"/>
          </a:p>
        </p:txBody>
      </p:sp>
      <p:sp>
        <p:nvSpPr>
          <p:cNvPr id="14" name="CuadroTexto 13"/>
          <p:cNvSpPr txBox="1"/>
          <p:nvPr/>
        </p:nvSpPr>
        <p:spPr>
          <a:xfrm>
            <a:off x="4465310" y="1546941"/>
            <a:ext cx="1399628" cy="5232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CO" sz="1400" dirty="0" smtClean="0"/>
              <a:t>Temperatura ambiente</a:t>
            </a:r>
            <a:endParaRPr lang="es-CO" sz="1400" dirty="0"/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2024998">
            <a:off x="4319116" y="1909597"/>
            <a:ext cx="373364" cy="344644"/>
          </a:xfrm>
          <a:prstGeom prst="rect">
            <a:avLst/>
          </a:prstGeom>
        </p:spPr>
      </p:pic>
      <p:sp>
        <p:nvSpPr>
          <p:cNvPr id="15" name="CuadroTexto 14"/>
          <p:cNvSpPr txBox="1"/>
          <p:nvPr/>
        </p:nvSpPr>
        <p:spPr>
          <a:xfrm>
            <a:off x="247135" y="2070161"/>
            <a:ext cx="1621270" cy="646331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es-CO" sz="12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Gradúa la temperatura y observa lo que ocurre con el agua. </a:t>
            </a:r>
            <a:endParaRPr lang="es-CO" sz="1200" b="1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23" name="CuadroTexto 22"/>
          <p:cNvSpPr txBox="1"/>
          <p:nvPr/>
        </p:nvSpPr>
        <p:spPr>
          <a:xfrm>
            <a:off x="21425" y="1002013"/>
            <a:ext cx="1553630" cy="253916"/>
          </a:xfrm>
          <a:prstGeom prst="rect">
            <a:avLst/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050" dirty="0" smtClean="0"/>
              <a:t>Desarrollo </a:t>
            </a:r>
            <a:r>
              <a:rPr lang="es-CO" sz="1050" dirty="0" smtClean="0">
                <a:sym typeface="Wingdings 3" panose="05040102010807070707" pitchFamily="18" charset="2"/>
              </a:rPr>
              <a:t></a:t>
            </a:r>
            <a:r>
              <a:rPr lang="es-CO" sz="1050" dirty="0" smtClean="0"/>
              <a:t> Actividad 2 </a:t>
            </a:r>
            <a:endParaRPr lang="es-CO" sz="1050" dirty="0"/>
          </a:p>
        </p:txBody>
      </p:sp>
      <p:sp>
        <p:nvSpPr>
          <p:cNvPr id="24" name="CuadroTexto 23"/>
          <p:cNvSpPr txBox="1"/>
          <p:nvPr/>
        </p:nvSpPr>
        <p:spPr>
          <a:xfrm>
            <a:off x="7498638" y="1569187"/>
            <a:ext cx="1318054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100" dirty="0" smtClean="0"/>
              <a:t>Recurso interactivo especial: Se presenta la imagen de un recipiente con agua y al lado un termómetro , </a:t>
            </a:r>
            <a:r>
              <a:rPr lang="es-CO" sz="1100" dirty="0" smtClean="0">
                <a:solidFill>
                  <a:srgbClr val="FF0000"/>
                </a:solidFill>
              </a:rPr>
              <a:t>el</a:t>
            </a:r>
            <a:r>
              <a:rPr lang="es-CO" sz="1100" dirty="0" smtClean="0"/>
              <a:t> estudiante podrá graduar la temperatura.</a:t>
            </a:r>
          </a:p>
          <a:p>
            <a:pPr algn="just"/>
            <a:endParaRPr lang="es-CO" sz="1100" dirty="0"/>
          </a:p>
          <a:p>
            <a:pPr algn="just"/>
            <a:r>
              <a:rPr lang="es-CO" sz="1100" dirty="0" smtClean="0"/>
              <a:t>Para este caso el agua esta en temperatura ambiente y no se ve ningún cambio en el agua </a:t>
            </a:r>
            <a:endParaRPr lang="es-CO" sz="1100" dirty="0"/>
          </a:p>
        </p:txBody>
      </p:sp>
      <p:sp>
        <p:nvSpPr>
          <p:cNvPr id="25" name="Rectángulo 24"/>
          <p:cNvSpPr>
            <a:spLocks noChangeArrowheads="1"/>
          </p:cNvSpPr>
          <p:nvPr/>
        </p:nvSpPr>
        <p:spPr bwMode="auto">
          <a:xfrm>
            <a:off x="1016061" y="4057677"/>
            <a:ext cx="1438411" cy="18466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s-CO" altLang="es-CO" sz="600" dirty="0" smtClean="0">
                <a:solidFill>
                  <a:srgbClr val="FF0000"/>
                </a:solidFill>
              </a:rPr>
              <a:t>IL_</a:t>
            </a:r>
            <a:r>
              <a:rPr kumimoji="1" lang="es-CO" altLang="ko-KR" sz="600" dirty="0" smtClean="0">
                <a:solidFill>
                  <a:srgbClr val="FF0000"/>
                </a:solidFill>
                <a:latin typeface="Verdana" panose="020B0604030504040204" pitchFamily="34" charset="0"/>
                <a:ea typeface="맑은 고딕" panose="020B0503020000020004" pitchFamily="34" charset="-127"/>
              </a:rPr>
              <a:t>S_G01_U04_L01_03_02_01</a:t>
            </a:r>
            <a:endParaRPr kumimoji="1" lang="ko-KR" altLang="en-US" sz="600" dirty="0">
              <a:solidFill>
                <a:srgbClr val="FF0000"/>
              </a:solidFill>
              <a:latin typeface="Verdana" panose="020B0604030504040204" pitchFamily="34" charset="0"/>
              <a:ea typeface="맑은 고딕" panose="020B0503020000020004" pitchFamily="34" charset="-127"/>
            </a:endParaRPr>
          </a:p>
        </p:txBody>
      </p:sp>
      <p:sp>
        <p:nvSpPr>
          <p:cNvPr id="26" name="Rectángulo 25"/>
          <p:cNvSpPr>
            <a:spLocks noChangeArrowheads="1"/>
          </p:cNvSpPr>
          <p:nvPr/>
        </p:nvSpPr>
        <p:spPr bwMode="auto">
          <a:xfrm>
            <a:off x="5131336" y="3873011"/>
            <a:ext cx="1438411" cy="18466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s-CO" altLang="es-CO" sz="600" dirty="0" smtClean="0">
                <a:solidFill>
                  <a:srgbClr val="FF0000"/>
                </a:solidFill>
              </a:rPr>
              <a:t>IL_</a:t>
            </a:r>
            <a:r>
              <a:rPr kumimoji="1" lang="es-CO" altLang="ko-KR" sz="600" dirty="0" smtClean="0">
                <a:solidFill>
                  <a:srgbClr val="FF0000"/>
                </a:solidFill>
                <a:latin typeface="Verdana" panose="020B0604030504040204" pitchFamily="34" charset="0"/>
                <a:ea typeface="맑은 고딕" panose="020B0503020000020004" pitchFamily="34" charset="-127"/>
              </a:rPr>
              <a:t>S_G01_U04_L01_03_02_02</a:t>
            </a:r>
            <a:endParaRPr kumimoji="1" lang="ko-KR" altLang="en-US" sz="600" dirty="0">
              <a:solidFill>
                <a:srgbClr val="FF0000"/>
              </a:solidFill>
              <a:latin typeface="Verdana" panose="020B0604030504040204" pitchFamily="34" charset="0"/>
              <a:ea typeface="맑은 고딕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70111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oup 7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31399586"/>
              </p:ext>
            </p:extLst>
          </p:nvPr>
        </p:nvGraphicFramePr>
        <p:xfrm>
          <a:off x="889686" y="838844"/>
          <a:ext cx="7471720" cy="5603702"/>
        </p:xfrm>
        <a:graphic>
          <a:graphicData uri="http://schemas.openxmlformats.org/drawingml/2006/table">
            <a:tbl>
              <a:tblPr/>
              <a:tblGrid>
                <a:gridCol w="1246824"/>
                <a:gridCol w="4072638"/>
                <a:gridCol w="957771"/>
                <a:gridCol w="1194487"/>
              </a:tblGrid>
              <a:tr h="359705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endParaRPr lang="es-CO" sz="12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34" marR="91434"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s-ES_tradnl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돋움" pitchFamily="50" charset="-127"/>
                          <a:cs typeface="Arial" panose="020B0604020202020204" pitchFamily="34" charset="0"/>
                        </a:rPr>
                        <a:t>Actividad</a:t>
                      </a:r>
                      <a:endParaRPr kumimoji="1" lang="ko-KR" alt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돋움" pitchFamily="50" charset="-127"/>
                        <a:cs typeface="Arial" panose="020B0604020202020204" pitchFamily="34" charset="0"/>
                      </a:endParaRPr>
                    </a:p>
                  </a:txBody>
                  <a:tcPr marL="91434" marR="91434"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s-ES_tradnl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돋움" pitchFamily="50" charset="-127"/>
                          <a:cs typeface="Arial" panose="020B0604020202020204" pitchFamily="34" charset="0"/>
                        </a:rPr>
                        <a:t>Cantidad recursos</a:t>
                      </a:r>
                      <a:endParaRPr kumimoji="1" lang="ko-KR" alt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돋움" pitchFamily="50" charset="-127"/>
                        <a:cs typeface="Arial" panose="020B0604020202020204" pitchFamily="34" charset="0"/>
                      </a:endParaRPr>
                    </a:p>
                  </a:txBody>
                  <a:tcPr marL="91434" marR="91434"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s-ES_tradnl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돋움" pitchFamily="50" charset="-127"/>
                          <a:cs typeface="Arial" panose="020B0604020202020204" pitchFamily="34" charset="0"/>
                        </a:rPr>
                        <a:t>Descripción recursos</a:t>
                      </a:r>
                      <a:endParaRPr kumimoji="1" lang="ko-KR" alt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돋움" pitchFamily="50" charset="-127"/>
                        <a:cs typeface="Arial" panose="020B0604020202020204" pitchFamily="34" charset="0"/>
                      </a:endParaRPr>
                    </a:p>
                  </a:txBody>
                  <a:tcPr marL="91434" marR="91434"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89518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s-ES_tradnl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돋움" pitchFamily="50" charset="-127"/>
                          <a:cs typeface="Arial" panose="020B0604020202020204" pitchFamily="34" charset="0"/>
                        </a:rPr>
                        <a:t>Introducción</a:t>
                      </a:r>
                      <a:endParaRPr kumimoji="1" lang="ko-KR" alt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돋움" pitchFamily="50" charset="-127"/>
                        <a:cs typeface="Arial" panose="020B0604020202020204" pitchFamily="34" charset="0"/>
                      </a:endParaRPr>
                    </a:p>
                  </a:txBody>
                  <a:tcPr marL="91434" marR="91434"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0" dirty="0" smtClean="0">
                          <a:latin typeface="+mn-lt"/>
                          <a:cs typeface="Arial" panose="020B0604020202020204" pitchFamily="34" charset="0"/>
                        </a:rPr>
                        <a:t>Se presenta un video</a:t>
                      </a:r>
                      <a:r>
                        <a:rPr lang="es-CO" sz="1200" b="0" baseline="0" dirty="0" smtClean="0">
                          <a:latin typeface="+mn-lt"/>
                          <a:cs typeface="Arial" panose="020B0604020202020204" pitchFamily="34" charset="0"/>
                        </a:rPr>
                        <a:t> del cambio del agua en zonas con diferentes climas</a:t>
                      </a:r>
                      <a:endParaRPr lang="es-CO" sz="1200" b="0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89994" marR="89994" marT="46796" marB="4679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latin typeface="+mn-lt"/>
                          <a:cs typeface="Arial" panose="020B0604020202020204" pitchFamily="34" charset="0"/>
                        </a:rPr>
                        <a:t>1 </a:t>
                      </a:r>
                      <a:endParaRPr lang="es-CO" sz="12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34" marR="91434"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s-CO" sz="1200" b="1" dirty="0" smtClean="0">
                          <a:latin typeface="+mn-lt"/>
                          <a:cs typeface="Arial" panose="020B0604020202020204" pitchFamily="34" charset="0"/>
                        </a:rPr>
                        <a:t>Video</a:t>
                      </a:r>
                      <a:r>
                        <a:rPr lang="es-CO" sz="1200" b="1" baseline="0" dirty="0" smtClean="0">
                          <a:latin typeface="+mn-lt"/>
                          <a:cs typeface="Arial" panose="020B0604020202020204" pitchFamily="34" charset="0"/>
                        </a:rPr>
                        <a:t> animado</a:t>
                      </a:r>
                      <a:endParaRPr lang="es-CO" sz="12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34" marR="91434"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9518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s-ES_tradnl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돋움" pitchFamily="50" charset="-127"/>
                          <a:cs typeface="Arial" panose="020B0604020202020204" pitchFamily="34" charset="0"/>
                        </a:rPr>
                        <a:t>Objetivos</a:t>
                      </a:r>
                      <a:endParaRPr kumimoji="1" lang="ko-KR" alt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돋움" pitchFamily="50" charset="-127"/>
                        <a:cs typeface="Arial" panose="020B0604020202020204" pitchFamily="34" charset="0"/>
                      </a:endParaRPr>
                    </a:p>
                  </a:txBody>
                  <a:tcPr marL="91434" marR="91434"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CO" sz="1200" dirty="0" smtClean="0">
                          <a:latin typeface="+mn-lt"/>
                        </a:rPr>
                        <a:t>El estudiante estará en capacidad de asociar los cambios de estado del agua con procesos de calentamiento y enfriamiento</a:t>
                      </a:r>
                      <a:endParaRPr lang="es-CO" altLang="es-CO" sz="1200" dirty="0">
                        <a:latin typeface="+mn-lt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latin typeface="+mn-lt"/>
                          <a:cs typeface="Arial" panose="020B0604020202020204" pitchFamily="34" charset="0"/>
                        </a:rPr>
                        <a:t>1</a:t>
                      </a:r>
                      <a:endParaRPr lang="es-CO" sz="12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34" marR="91434"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s-CO" sz="1200" b="1" dirty="0" smtClean="0">
                          <a:latin typeface="+mn-lt"/>
                          <a:cs typeface="Arial" panose="020B0604020202020204" pitchFamily="34" charset="0"/>
                        </a:rPr>
                        <a:t>Recurso interactivo </a:t>
                      </a:r>
                      <a:r>
                        <a:rPr lang="es-CO" sz="1200" b="1" dirty="0" err="1" smtClean="0">
                          <a:latin typeface="+mn-lt"/>
                          <a:cs typeface="Arial" panose="020B0604020202020204" pitchFamily="34" charset="0"/>
                        </a:rPr>
                        <a:t>Html</a:t>
                      </a:r>
                      <a:endParaRPr lang="es-CO" sz="12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34" marR="91434"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9518">
                <a:tc rowSpan="2"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s-ES_tradnl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돋움" pitchFamily="50" charset="-127"/>
                          <a:cs typeface="Arial" panose="020B0604020202020204" pitchFamily="34" charset="0"/>
                        </a:rPr>
                        <a:t>Desarrollo</a:t>
                      </a:r>
                      <a:endParaRPr kumimoji="1" lang="ko-KR" alt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돋움" pitchFamily="50" charset="-127"/>
                        <a:cs typeface="Arial" panose="020B0604020202020204" pitchFamily="34" charset="0"/>
                      </a:endParaRPr>
                    </a:p>
                  </a:txBody>
                  <a:tcPr marL="91434" marR="91434"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O" sz="1200" b="0" dirty="0" smtClean="0">
                        <a:latin typeface="+mn-lt"/>
                        <a:cs typeface="Arial" panose="020B0604020202020204" pitchFamily="34" charset="0"/>
                      </a:endParaRPr>
                    </a:p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200" b="0" dirty="0" smtClean="0">
                          <a:latin typeface="+mn-lt"/>
                          <a:cs typeface="Arial" panose="020B0604020202020204" pitchFamily="34" charset="0"/>
                        </a:rPr>
                        <a:t>Actividad 1 : libro interactivo</a:t>
                      </a:r>
                      <a:r>
                        <a:rPr lang="es-CO" sz="1200" b="0" baseline="0" dirty="0" smtClean="0">
                          <a:latin typeface="+mn-lt"/>
                          <a:cs typeface="Arial" panose="020B0604020202020204" pitchFamily="34" charset="0"/>
                        </a:rPr>
                        <a:t> : ¡Qué interesante es la lluvia!</a:t>
                      </a:r>
                      <a:endParaRPr lang="es-CO" sz="1200" b="0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34" marR="91434"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latin typeface="+mn-lt"/>
                          <a:cs typeface="Arial" panose="020B0604020202020204" pitchFamily="34" charset="0"/>
                        </a:rPr>
                        <a:t>12</a:t>
                      </a:r>
                    </a:p>
                    <a:p>
                      <a:pPr algn="ctr"/>
                      <a:r>
                        <a:rPr lang="es-CO" sz="1200" b="1" dirty="0" smtClean="0">
                          <a:latin typeface="+mn-lt"/>
                          <a:cs typeface="Arial" panose="020B0604020202020204" pitchFamily="34" charset="0"/>
                        </a:rPr>
                        <a:t>2</a:t>
                      </a:r>
                      <a:endParaRPr lang="es-CO" sz="12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34" marR="91434"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latin typeface="+mn-lt"/>
                          <a:cs typeface="Arial" panose="020B0604020202020204" pitchFamily="34" charset="0"/>
                        </a:rPr>
                        <a:t>Imágenes</a:t>
                      </a:r>
                    </a:p>
                    <a:p>
                      <a:pPr algn="ctr"/>
                      <a:r>
                        <a:rPr lang="es-CO" sz="1200" b="1" dirty="0" smtClean="0">
                          <a:latin typeface="+mn-lt"/>
                          <a:cs typeface="Arial" panose="020B0604020202020204" pitchFamily="34" charset="0"/>
                        </a:rPr>
                        <a:t>Recurso interactivo de plantilla </a:t>
                      </a:r>
                      <a:endParaRPr lang="es-CO" sz="12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34" marR="91434"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9518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latin typeface="+mn-lt"/>
                          <a:cs typeface="Arial" panose="020B0604020202020204" pitchFamily="34" charset="0"/>
                        </a:rPr>
                        <a:t>   </a:t>
                      </a:r>
                    </a:p>
                    <a:p>
                      <a:pPr algn="ctr"/>
                      <a:r>
                        <a:rPr lang="es-CO" sz="1200" b="1" dirty="0" smtClean="0">
                          <a:latin typeface="+mn-lt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CO" sz="1200" b="0" dirty="0" smtClean="0">
                          <a:latin typeface="+mn-lt"/>
                          <a:cs typeface="Arial" panose="020B0604020202020204" pitchFamily="34" charset="0"/>
                        </a:rPr>
                        <a:t>Actividad 2:</a:t>
                      </a:r>
                      <a:r>
                        <a:rPr lang="es-CO" sz="1200" b="0" baseline="0" dirty="0" smtClean="0">
                          <a:latin typeface="+mn-lt"/>
                          <a:cs typeface="Arial" panose="020B0604020202020204" pitchFamily="34" charset="0"/>
                        </a:rPr>
                        <a:t> Calentando y enfriando el agua </a:t>
                      </a:r>
                      <a:endParaRPr lang="es-CO" sz="1200" b="0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34" marR="91434"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latin typeface="+mn-lt"/>
                          <a:cs typeface="Arial" panose="020B0604020202020204" pitchFamily="34" charset="0"/>
                        </a:rPr>
                        <a:t>7</a:t>
                      </a:r>
                    </a:p>
                    <a:p>
                      <a:pPr algn="ctr"/>
                      <a:r>
                        <a:rPr lang="es-CO" sz="1200" b="1" dirty="0" smtClean="0">
                          <a:latin typeface="+mn-lt"/>
                          <a:cs typeface="Arial" panose="020B0604020202020204" pitchFamily="34" charset="0"/>
                        </a:rPr>
                        <a:t>1</a:t>
                      </a:r>
                    </a:p>
                    <a:p>
                      <a:pPr algn="ctr"/>
                      <a:endParaRPr lang="es-CO" sz="1200" b="1" dirty="0" smtClean="0">
                        <a:latin typeface="+mn-lt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es-CO" sz="1200" b="1" dirty="0" smtClean="0">
                          <a:latin typeface="+mn-lt"/>
                          <a:cs typeface="Arial" panose="020B0604020202020204" pitchFamily="34" charset="0"/>
                        </a:rPr>
                        <a:t>1</a:t>
                      </a:r>
                      <a:endParaRPr lang="es-CO" sz="12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34" marR="91434"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s-CO" sz="1200" b="1" dirty="0" smtClean="0">
                          <a:latin typeface="+mn-lt"/>
                          <a:cs typeface="Arial" panose="020B0604020202020204" pitchFamily="34" charset="0"/>
                        </a:rPr>
                        <a:t>Imágenes</a:t>
                      </a:r>
                    </a:p>
                    <a:p>
                      <a:r>
                        <a:rPr lang="es-CO" sz="1200" b="1" dirty="0" smtClean="0">
                          <a:latin typeface="+mn-lt"/>
                          <a:cs typeface="Arial" panose="020B0604020202020204" pitchFamily="34" charset="0"/>
                        </a:rPr>
                        <a:t>Recurso especial</a:t>
                      </a:r>
                    </a:p>
                    <a:p>
                      <a:r>
                        <a:rPr lang="es-CO" sz="1200" b="1" dirty="0" smtClean="0">
                          <a:latin typeface="+mn-lt"/>
                          <a:cs typeface="Arial" panose="020B0604020202020204" pitchFamily="34" charset="0"/>
                        </a:rPr>
                        <a:t>Recurso interactivo de plantilla</a:t>
                      </a:r>
                      <a:endParaRPr lang="es-CO" sz="12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34" marR="91434"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9518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s-ES_tradnl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돋움" pitchFamily="50" charset="-127"/>
                          <a:cs typeface="Arial" panose="020B0604020202020204" pitchFamily="34" charset="0"/>
                        </a:rPr>
                        <a:t>Resumen</a:t>
                      </a:r>
                      <a:endParaRPr kumimoji="1" lang="ko-KR" alt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돋움" pitchFamily="50" charset="-127"/>
                        <a:cs typeface="Arial" panose="020B0604020202020204" pitchFamily="34" charset="0"/>
                      </a:endParaRPr>
                    </a:p>
                  </a:txBody>
                  <a:tcPr marL="91434" marR="91434"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CO" sz="1200" b="0" dirty="0" smtClean="0">
                          <a:latin typeface="+mn-lt"/>
                          <a:cs typeface="Arial" panose="020B0604020202020204" pitchFamily="34" charset="0"/>
                        </a:rPr>
                        <a:t>Escribir</a:t>
                      </a:r>
                      <a:r>
                        <a:rPr lang="es-CO" sz="1200" b="0" baseline="0" dirty="0" smtClean="0">
                          <a:latin typeface="+mn-lt"/>
                          <a:cs typeface="Arial" panose="020B0604020202020204" pitchFamily="34" charset="0"/>
                        </a:rPr>
                        <a:t> la frase oculta que resume lo que se aprendió en la unidad </a:t>
                      </a:r>
                      <a:endParaRPr lang="es-CO" sz="1200" b="0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34" marR="91434"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latin typeface="+mn-lt"/>
                        </a:rPr>
                        <a:t>4</a:t>
                      </a:r>
                    </a:p>
                    <a:p>
                      <a:pPr algn="ctr"/>
                      <a:endParaRPr lang="es-CO" sz="1200" b="1" dirty="0" smtClean="0">
                        <a:latin typeface="+mn-lt"/>
                      </a:endParaRPr>
                    </a:p>
                    <a:p>
                      <a:pPr algn="ctr"/>
                      <a:r>
                        <a:rPr lang="es-CO" sz="1200" b="1" dirty="0" smtClean="0">
                          <a:latin typeface="+mn-lt"/>
                        </a:rPr>
                        <a:t>2</a:t>
                      </a:r>
                      <a:endParaRPr lang="es-CO" sz="1200" b="1" dirty="0">
                        <a:latin typeface="+mn-lt"/>
                      </a:endParaRPr>
                    </a:p>
                  </a:txBody>
                  <a:tcPr marL="91434" marR="91434"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O" sz="1200" b="1" dirty="0" smtClean="0">
                        <a:latin typeface="+mn-lt"/>
                        <a:cs typeface="Arial" panose="020B0604020202020204" pitchFamily="34" charset="0"/>
                      </a:endParaRP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200" b="1" dirty="0" smtClean="0">
                          <a:latin typeface="+mn-lt"/>
                          <a:cs typeface="Arial" panose="020B0604020202020204" pitchFamily="34" charset="0"/>
                        </a:rPr>
                        <a:t>Imágenes</a:t>
                      </a: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O" sz="1200" b="1" dirty="0" smtClean="0">
                        <a:latin typeface="+mn-lt"/>
                        <a:cs typeface="Arial" panose="020B0604020202020204" pitchFamily="34" charset="0"/>
                      </a:endParaRPr>
                    </a:p>
                    <a:p>
                      <a:r>
                        <a:rPr lang="es-CO" sz="1200" b="1" dirty="0" smtClean="0">
                          <a:latin typeface="+mn-lt"/>
                        </a:rPr>
                        <a:t>Recursos</a:t>
                      </a:r>
                      <a:r>
                        <a:rPr lang="es-CO" sz="1200" b="1" baseline="0" dirty="0" smtClean="0">
                          <a:latin typeface="+mn-lt"/>
                        </a:rPr>
                        <a:t> interactivos de plantilla</a:t>
                      </a:r>
                      <a:endParaRPr lang="es-CO" sz="1200" b="1" dirty="0">
                        <a:latin typeface="+mn-lt"/>
                      </a:endParaRPr>
                    </a:p>
                  </a:txBody>
                  <a:tcPr marL="91434" marR="91434"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9518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s-ES_tradnl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돋움" pitchFamily="50" charset="-127"/>
                          <a:cs typeface="Arial" panose="020B0604020202020204" pitchFamily="34" charset="0"/>
                        </a:rPr>
                        <a:t>Tarea</a:t>
                      </a:r>
                      <a:endParaRPr kumimoji="1" lang="ko-KR" alt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돋움" pitchFamily="50" charset="-127"/>
                        <a:cs typeface="Arial" panose="020B0604020202020204" pitchFamily="34" charset="0"/>
                      </a:endParaRPr>
                    </a:p>
                  </a:txBody>
                  <a:tcPr marL="91434" marR="91434"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CO" sz="1200" b="0" dirty="0" smtClean="0">
                          <a:latin typeface="+mn-lt"/>
                          <a:cs typeface="Arial" panose="020B0604020202020204" pitchFamily="34" charset="0"/>
                        </a:rPr>
                        <a:t>Experiencia</a:t>
                      </a:r>
                      <a:r>
                        <a:rPr lang="es-CO" sz="1200" b="0" baseline="0" dirty="0" smtClean="0">
                          <a:latin typeface="+mn-lt"/>
                          <a:cs typeface="Arial" panose="020B0604020202020204" pitchFamily="34" charset="0"/>
                        </a:rPr>
                        <a:t> practica de hacer Helados.</a:t>
                      </a:r>
                      <a:endParaRPr lang="es-CO" sz="1200" b="0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34" marR="91434"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 dirty="0" smtClean="0">
                          <a:latin typeface="+mn-lt"/>
                          <a:cs typeface="Arial" panose="020B0604020202020204" pitchFamily="34" charset="0"/>
                        </a:rPr>
                        <a:t>1</a:t>
                      </a:r>
                      <a:endParaRPr lang="es-CO" sz="12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34" marR="91434"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200" b="1" dirty="0" smtClean="0">
                          <a:latin typeface="+mn-lt"/>
                          <a:cs typeface="Arial" panose="020B0604020202020204" pitchFamily="34" charset="0"/>
                        </a:rPr>
                        <a:t>Video tomas de estudio</a:t>
                      </a:r>
                    </a:p>
                  </a:txBody>
                  <a:tcPr marL="91434" marR="91434"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9518">
                <a:tc gridSpan="2"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돋움" pitchFamily="50" charset="-127"/>
                          <a:cs typeface="Arial" panose="020B0604020202020204" pitchFamily="34" charset="0"/>
                        </a:rPr>
                        <a:t>Total</a:t>
                      </a:r>
                      <a:endParaRPr kumimoji="1" lang="ko-KR" alt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돋움" pitchFamily="50" charset="-127"/>
                        <a:cs typeface="Arial" panose="020B0604020202020204" pitchFamily="34" charset="0"/>
                      </a:endParaRPr>
                    </a:p>
                  </a:txBody>
                  <a:tcPr marL="91434" marR="91434"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돋움" pitchFamily="50" charset="-127"/>
                          <a:cs typeface="Arial" panose="020B0604020202020204" pitchFamily="34" charset="0"/>
                        </a:rPr>
                        <a:t>32</a:t>
                      </a:r>
                    </a:p>
                  </a:txBody>
                  <a:tcPr marL="91434" marR="91434"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ko-KR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돋움" pitchFamily="50" charset="-127"/>
                        <a:cs typeface="Arial" panose="020B0604020202020204" pitchFamily="34" charset="0"/>
                      </a:endParaRPr>
                    </a:p>
                  </a:txBody>
                  <a:tcPr marL="91434" marR="91434"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52446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635000" y="33864"/>
            <a:ext cx="593432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Curso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6101616" y="33863"/>
            <a:ext cx="696024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Archivo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7332134" y="609598"/>
            <a:ext cx="1769533" cy="64633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Instrucciones para desarrolladores de contenido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21425" y="5096933"/>
            <a:ext cx="1846980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Narración y comentarios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635000" y="310862"/>
            <a:ext cx="1168400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Ciencias</a:t>
            </a:r>
          </a:p>
        </p:txBody>
      </p:sp>
      <p:sp>
        <p:nvSpPr>
          <p:cNvPr id="9" name="CuadroTexto 8"/>
          <p:cNvSpPr txBox="1"/>
          <p:nvPr/>
        </p:nvSpPr>
        <p:spPr>
          <a:xfrm>
            <a:off x="1439334" y="4757638"/>
            <a:ext cx="881973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Desarrollo</a:t>
            </a:r>
          </a:p>
        </p:txBody>
      </p:sp>
      <p:sp>
        <p:nvSpPr>
          <p:cNvPr id="10" name="CuadroTexto 9"/>
          <p:cNvSpPr txBox="1"/>
          <p:nvPr/>
        </p:nvSpPr>
        <p:spPr>
          <a:xfrm>
            <a:off x="4631276" y="4757638"/>
            <a:ext cx="533848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CuadroTexto 33"/>
          <p:cNvSpPr txBox="1"/>
          <p:nvPr/>
        </p:nvSpPr>
        <p:spPr>
          <a:xfrm>
            <a:off x="1317715" y="37492"/>
            <a:ext cx="7104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dirty="0" smtClean="0"/>
              <a:t>01</a:t>
            </a:r>
            <a:endParaRPr lang="es-CO" sz="1400" dirty="0"/>
          </a:p>
        </p:txBody>
      </p:sp>
      <p:sp>
        <p:nvSpPr>
          <p:cNvPr id="19" name="CuadroTexto 18"/>
          <p:cNvSpPr txBox="1"/>
          <p:nvPr/>
        </p:nvSpPr>
        <p:spPr>
          <a:xfrm>
            <a:off x="7554097" y="1534654"/>
            <a:ext cx="1029730" cy="25565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/>
          </a:p>
        </p:txBody>
      </p:sp>
      <p:sp>
        <p:nvSpPr>
          <p:cNvPr id="48" name="CuadroTexto 47"/>
          <p:cNvSpPr txBox="1"/>
          <p:nvPr/>
        </p:nvSpPr>
        <p:spPr>
          <a:xfrm>
            <a:off x="7414513" y="115125"/>
            <a:ext cx="1486304" cy="23083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S_G01_U02_LO4_03_02</a:t>
            </a:r>
            <a:endParaRPr lang="es-CO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ángulo 10"/>
          <p:cNvSpPr/>
          <p:nvPr/>
        </p:nvSpPr>
        <p:spPr>
          <a:xfrm>
            <a:off x="4582248" y="4764217"/>
            <a:ext cx="63190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15/19</a:t>
            </a:r>
            <a:endParaRPr lang="es-CO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CuadroTexto 34"/>
          <p:cNvSpPr txBox="1"/>
          <p:nvPr/>
        </p:nvSpPr>
        <p:spPr>
          <a:xfrm>
            <a:off x="2454472" y="142496"/>
            <a:ext cx="3095642" cy="25391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>
              <a:spcAft>
                <a:spcPts val="0"/>
              </a:spcAft>
            </a:pPr>
            <a:r>
              <a:rPr lang="es-CO" sz="1050" dirty="0"/>
              <a:t>¿Qué le pasa al agua cuando la enfrío o la caliento?</a:t>
            </a:r>
            <a:endParaRPr lang="es-CO" sz="1200" dirty="0"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pic>
        <p:nvPicPr>
          <p:cNvPr id="12" name="Imagen 1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25" y="604022"/>
            <a:ext cx="7227872" cy="4091320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404732" y="1523313"/>
            <a:ext cx="1695450" cy="2838450"/>
          </a:xfrm>
          <a:prstGeom prst="rect">
            <a:avLst/>
          </a:prstGeom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682516" y="932763"/>
            <a:ext cx="1143000" cy="3429000"/>
          </a:xfrm>
          <a:prstGeom prst="rect">
            <a:avLst/>
          </a:prstGeom>
        </p:spPr>
      </p:pic>
      <p:sp>
        <p:nvSpPr>
          <p:cNvPr id="22" name="CuadroTexto 21"/>
          <p:cNvSpPr txBox="1"/>
          <p:nvPr/>
        </p:nvSpPr>
        <p:spPr>
          <a:xfrm>
            <a:off x="21425" y="686238"/>
            <a:ext cx="2263825" cy="307777"/>
          </a:xfrm>
          <a:prstGeom prst="rect">
            <a:avLst/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400" dirty="0" smtClean="0"/>
              <a:t>Enfriando y calentando agua</a:t>
            </a:r>
            <a:endParaRPr lang="es-CO" sz="1400" dirty="0"/>
          </a:p>
        </p:txBody>
      </p:sp>
      <p:sp>
        <p:nvSpPr>
          <p:cNvPr id="21" name="CuadroTexto 20"/>
          <p:cNvSpPr txBox="1"/>
          <p:nvPr/>
        </p:nvSpPr>
        <p:spPr>
          <a:xfrm>
            <a:off x="4701988" y="1393716"/>
            <a:ext cx="1399628" cy="30777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CO" sz="1400" dirty="0" smtClean="0"/>
              <a:t>Muy caliente</a:t>
            </a:r>
            <a:endParaRPr lang="es-CO" sz="1400" dirty="0"/>
          </a:p>
        </p:txBody>
      </p:sp>
      <p:pic>
        <p:nvPicPr>
          <p:cNvPr id="20" name="Imagen 19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2024998">
            <a:off x="4515305" y="1609327"/>
            <a:ext cx="373364" cy="344644"/>
          </a:xfrm>
          <a:prstGeom prst="rect">
            <a:avLst/>
          </a:prstGeom>
        </p:spPr>
      </p:pic>
      <p:sp>
        <p:nvSpPr>
          <p:cNvPr id="23" name="CuadroTexto 22"/>
          <p:cNvSpPr txBox="1"/>
          <p:nvPr/>
        </p:nvSpPr>
        <p:spPr>
          <a:xfrm>
            <a:off x="247135" y="2070161"/>
            <a:ext cx="1621270" cy="830997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es-CO" sz="12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Realiza graduaciones en la temperatura y observa lo que le ocurre al agua. </a:t>
            </a:r>
            <a:endParaRPr lang="es-CO" sz="1200" b="1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24" name="CuadroTexto 23"/>
          <p:cNvSpPr txBox="1"/>
          <p:nvPr/>
        </p:nvSpPr>
        <p:spPr>
          <a:xfrm>
            <a:off x="21425" y="1076231"/>
            <a:ext cx="1553630" cy="253916"/>
          </a:xfrm>
          <a:prstGeom prst="rect">
            <a:avLst/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050" dirty="0" smtClean="0"/>
              <a:t>Desarrollo </a:t>
            </a:r>
            <a:r>
              <a:rPr lang="es-CO" sz="1050" dirty="0" smtClean="0">
                <a:sym typeface="Wingdings 3" panose="05040102010807070707" pitchFamily="18" charset="2"/>
              </a:rPr>
              <a:t></a:t>
            </a:r>
            <a:r>
              <a:rPr lang="es-CO" sz="1050" dirty="0" smtClean="0"/>
              <a:t> Actividad 2 </a:t>
            </a:r>
            <a:endParaRPr lang="es-CO" sz="1050" dirty="0"/>
          </a:p>
        </p:txBody>
      </p:sp>
      <p:sp>
        <p:nvSpPr>
          <p:cNvPr id="25" name="CuadroTexto 24"/>
          <p:cNvSpPr txBox="1"/>
          <p:nvPr/>
        </p:nvSpPr>
        <p:spPr>
          <a:xfrm>
            <a:off x="7498638" y="1569187"/>
            <a:ext cx="1318054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100" dirty="0" smtClean="0"/>
              <a:t>Cuando el estudiante gradúa la temperatura a      “ Muy caliente” e agua empieza a generar “ burbujas” y empieza a desaparecer,  debe verse el vapor que sale del agua </a:t>
            </a:r>
          </a:p>
        </p:txBody>
      </p:sp>
      <p:sp>
        <p:nvSpPr>
          <p:cNvPr id="26" name="Rectángulo 25"/>
          <p:cNvSpPr>
            <a:spLocks noChangeArrowheads="1"/>
          </p:cNvSpPr>
          <p:nvPr/>
        </p:nvSpPr>
        <p:spPr bwMode="auto">
          <a:xfrm>
            <a:off x="2524738" y="4153611"/>
            <a:ext cx="1438411" cy="18466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s-CO" altLang="es-CO" sz="600" dirty="0" smtClean="0">
                <a:solidFill>
                  <a:srgbClr val="FF0000"/>
                </a:solidFill>
              </a:rPr>
              <a:t>IL_</a:t>
            </a:r>
            <a:r>
              <a:rPr kumimoji="1" lang="es-CO" altLang="ko-KR" sz="600" dirty="0" smtClean="0">
                <a:solidFill>
                  <a:srgbClr val="FF0000"/>
                </a:solidFill>
                <a:latin typeface="Verdana" panose="020B0604030504040204" pitchFamily="34" charset="0"/>
                <a:ea typeface="맑은 고딕" panose="020B0503020000020004" pitchFamily="34" charset="-127"/>
              </a:rPr>
              <a:t>S_G01_U04_L01_03_02_03</a:t>
            </a:r>
            <a:endParaRPr kumimoji="1" lang="ko-KR" altLang="en-US" sz="600" dirty="0">
              <a:solidFill>
                <a:srgbClr val="FF0000"/>
              </a:solidFill>
              <a:latin typeface="Verdana" panose="020B0604030504040204" pitchFamily="34" charset="0"/>
              <a:ea typeface="맑은 고딕" panose="020B0503020000020004" pitchFamily="34" charset="-127"/>
            </a:endParaRPr>
          </a:p>
        </p:txBody>
      </p:sp>
      <p:sp>
        <p:nvSpPr>
          <p:cNvPr id="27" name="Rectángulo 26"/>
          <p:cNvSpPr>
            <a:spLocks noChangeArrowheads="1"/>
          </p:cNvSpPr>
          <p:nvPr/>
        </p:nvSpPr>
        <p:spPr bwMode="auto">
          <a:xfrm>
            <a:off x="5283736" y="4025411"/>
            <a:ext cx="1438411" cy="18466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s-CO" altLang="es-CO" sz="600" dirty="0" smtClean="0">
                <a:solidFill>
                  <a:srgbClr val="FF0000"/>
                </a:solidFill>
              </a:rPr>
              <a:t>IL_</a:t>
            </a:r>
            <a:r>
              <a:rPr kumimoji="1" lang="es-CO" altLang="ko-KR" sz="600" dirty="0" smtClean="0">
                <a:solidFill>
                  <a:srgbClr val="FF0000"/>
                </a:solidFill>
                <a:latin typeface="Verdana" panose="020B0604030504040204" pitchFamily="34" charset="0"/>
                <a:ea typeface="맑은 고딕" panose="020B0503020000020004" pitchFamily="34" charset="-127"/>
              </a:rPr>
              <a:t>S_G01_U04_L01_03_02_04</a:t>
            </a:r>
            <a:endParaRPr kumimoji="1" lang="ko-KR" altLang="en-US" sz="600" dirty="0">
              <a:solidFill>
                <a:srgbClr val="FF0000"/>
              </a:solidFill>
              <a:latin typeface="Verdana" panose="020B0604030504040204" pitchFamily="34" charset="0"/>
              <a:ea typeface="맑은 고딕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45173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635000" y="33864"/>
            <a:ext cx="593432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Curso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6101616" y="33863"/>
            <a:ext cx="696024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Archivo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7332134" y="609598"/>
            <a:ext cx="1769533" cy="64633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Instrucciones para desarrolladores de contenido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21425" y="5096933"/>
            <a:ext cx="1846980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Narración y comentarios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635000" y="310862"/>
            <a:ext cx="1168400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Ciencias</a:t>
            </a:r>
          </a:p>
        </p:txBody>
      </p:sp>
      <p:sp>
        <p:nvSpPr>
          <p:cNvPr id="9" name="CuadroTexto 8"/>
          <p:cNvSpPr txBox="1"/>
          <p:nvPr/>
        </p:nvSpPr>
        <p:spPr>
          <a:xfrm>
            <a:off x="1439334" y="4757638"/>
            <a:ext cx="881973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Desarrollo</a:t>
            </a:r>
          </a:p>
        </p:txBody>
      </p:sp>
      <p:sp>
        <p:nvSpPr>
          <p:cNvPr id="10" name="CuadroTexto 9"/>
          <p:cNvSpPr txBox="1"/>
          <p:nvPr/>
        </p:nvSpPr>
        <p:spPr>
          <a:xfrm>
            <a:off x="4631276" y="4757638"/>
            <a:ext cx="533848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CuadroTexto 33"/>
          <p:cNvSpPr txBox="1"/>
          <p:nvPr/>
        </p:nvSpPr>
        <p:spPr>
          <a:xfrm>
            <a:off x="1317715" y="37492"/>
            <a:ext cx="7104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dirty="0" smtClean="0"/>
              <a:t>01</a:t>
            </a:r>
            <a:endParaRPr lang="es-CO" sz="1400" dirty="0"/>
          </a:p>
        </p:txBody>
      </p:sp>
      <p:sp>
        <p:nvSpPr>
          <p:cNvPr id="19" name="CuadroTexto 18"/>
          <p:cNvSpPr txBox="1"/>
          <p:nvPr/>
        </p:nvSpPr>
        <p:spPr>
          <a:xfrm>
            <a:off x="7554097" y="1534654"/>
            <a:ext cx="1029730" cy="25565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/>
          </a:p>
        </p:txBody>
      </p:sp>
      <p:sp>
        <p:nvSpPr>
          <p:cNvPr id="48" name="CuadroTexto 47"/>
          <p:cNvSpPr txBox="1"/>
          <p:nvPr/>
        </p:nvSpPr>
        <p:spPr>
          <a:xfrm>
            <a:off x="7414513" y="115125"/>
            <a:ext cx="1486304" cy="23083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S_G01_U02_LO4_03_02</a:t>
            </a:r>
            <a:endParaRPr lang="es-CO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ángulo 10"/>
          <p:cNvSpPr/>
          <p:nvPr/>
        </p:nvSpPr>
        <p:spPr>
          <a:xfrm>
            <a:off x="4554957" y="4736667"/>
            <a:ext cx="63190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16/19</a:t>
            </a:r>
            <a:endParaRPr lang="es-CO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CuadroTexto 34"/>
          <p:cNvSpPr txBox="1"/>
          <p:nvPr/>
        </p:nvSpPr>
        <p:spPr>
          <a:xfrm>
            <a:off x="2454472" y="142496"/>
            <a:ext cx="3095642" cy="25391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>
              <a:spcAft>
                <a:spcPts val="0"/>
              </a:spcAft>
            </a:pPr>
            <a:r>
              <a:rPr lang="es-CO" sz="1050" dirty="0"/>
              <a:t>¿Qué le pasa al agua cuando la enfrío o la caliento?</a:t>
            </a:r>
            <a:endParaRPr lang="es-CO" sz="1200" dirty="0"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pic>
        <p:nvPicPr>
          <p:cNvPr id="12" name="Imagen 1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25" y="604022"/>
            <a:ext cx="7227872" cy="4091320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712950" y="1335070"/>
            <a:ext cx="1844822" cy="2978326"/>
          </a:xfrm>
          <a:prstGeom prst="rect">
            <a:avLst/>
          </a:prstGeom>
        </p:spPr>
      </p:pic>
      <p:pic>
        <p:nvPicPr>
          <p:cNvPr id="20" name="Imagen 19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101616" y="911369"/>
            <a:ext cx="1019175" cy="3476625"/>
          </a:xfrm>
          <a:prstGeom prst="rect">
            <a:avLst/>
          </a:prstGeom>
        </p:spPr>
      </p:pic>
      <p:sp>
        <p:nvSpPr>
          <p:cNvPr id="22" name="CuadroTexto 21"/>
          <p:cNvSpPr txBox="1"/>
          <p:nvPr/>
        </p:nvSpPr>
        <p:spPr>
          <a:xfrm>
            <a:off x="0" y="641582"/>
            <a:ext cx="2263825" cy="307777"/>
          </a:xfrm>
          <a:prstGeom prst="rect">
            <a:avLst/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400" dirty="0" smtClean="0"/>
              <a:t>Enfriando y calentando agua</a:t>
            </a:r>
            <a:endParaRPr lang="es-CO" sz="1400" dirty="0"/>
          </a:p>
        </p:txBody>
      </p:sp>
      <p:sp>
        <p:nvSpPr>
          <p:cNvPr id="21" name="CuadroTexto 20"/>
          <p:cNvSpPr txBox="1"/>
          <p:nvPr/>
        </p:nvSpPr>
        <p:spPr>
          <a:xfrm>
            <a:off x="5211575" y="2341904"/>
            <a:ext cx="1399628" cy="30777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CO" sz="1400" dirty="0" smtClean="0"/>
              <a:t>Muy frío </a:t>
            </a:r>
            <a:endParaRPr lang="es-CO" sz="1400" dirty="0"/>
          </a:p>
        </p:txBody>
      </p:sp>
      <p:pic>
        <p:nvPicPr>
          <p:cNvPr id="23" name="Imagen 2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2024998">
            <a:off x="5154389" y="2640619"/>
            <a:ext cx="373364" cy="344644"/>
          </a:xfrm>
          <a:prstGeom prst="rect">
            <a:avLst/>
          </a:prstGeom>
        </p:spPr>
      </p:pic>
      <p:sp>
        <p:nvSpPr>
          <p:cNvPr id="24" name="CuadroTexto 23"/>
          <p:cNvSpPr txBox="1"/>
          <p:nvPr/>
        </p:nvSpPr>
        <p:spPr>
          <a:xfrm>
            <a:off x="455245" y="2053294"/>
            <a:ext cx="1621270" cy="830997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es-CO" sz="12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Realiza graduaciones en la temperatura y observa lo que le ocurre al agua. </a:t>
            </a:r>
            <a:endParaRPr lang="es-CO" sz="1200" b="1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25" name="CuadroTexto 24"/>
          <p:cNvSpPr txBox="1"/>
          <p:nvPr/>
        </p:nvSpPr>
        <p:spPr>
          <a:xfrm>
            <a:off x="21425" y="1002013"/>
            <a:ext cx="1553630" cy="253916"/>
          </a:xfrm>
          <a:prstGeom prst="rect">
            <a:avLst/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050" dirty="0" smtClean="0"/>
              <a:t>Desarrollo </a:t>
            </a:r>
            <a:r>
              <a:rPr lang="es-CO" sz="1050" dirty="0" smtClean="0">
                <a:sym typeface="Wingdings 3" panose="05040102010807070707" pitchFamily="18" charset="2"/>
              </a:rPr>
              <a:t></a:t>
            </a:r>
            <a:r>
              <a:rPr lang="es-CO" sz="1050" dirty="0" smtClean="0"/>
              <a:t> Actividad 2 </a:t>
            </a:r>
            <a:endParaRPr lang="es-CO" sz="1050" dirty="0"/>
          </a:p>
        </p:txBody>
      </p:sp>
      <p:sp>
        <p:nvSpPr>
          <p:cNvPr id="26" name="CuadroTexto 25"/>
          <p:cNvSpPr txBox="1"/>
          <p:nvPr/>
        </p:nvSpPr>
        <p:spPr>
          <a:xfrm>
            <a:off x="7498638" y="1569187"/>
            <a:ext cx="131805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100" dirty="0" smtClean="0"/>
              <a:t>Cuando el estudiante gradúa la temperatura a      “Muy frío” el agua empieza a congelarse.</a:t>
            </a:r>
          </a:p>
        </p:txBody>
      </p:sp>
      <p:sp>
        <p:nvSpPr>
          <p:cNvPr id="27" name="Rectángulo 26"/>
          <p:cNvSpPr>
            <a:spLocks noChangeArrowheads="1"/>
          </p:cNvSpPr>
          <p:nvPr/>
        </p:nvSpPr>
        <p:spPr bwMode="auto">
          <a:xfrm>
            <a:off x="2524738" y="4153611"/>
            <a:ext cx="1438411" cy="18466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s-CO" altLang="es-CO" sz="600" dirty="0" smtClean="0">
                <a:solidFill>
                  <a:srgbClr val="FF0000"/>
                </a:solidFill>
              </a:rPr>
              <a:t>IL_</a:t>
            </a:r>
            <a:r>
              <a:rPr kumimoji="1" lang="es-CO" altLang="ko-KR" sz="600" dirty="0" smtClean="0">
                <a:solidFill>
                  <a:srgbClr val="FF0000"/>
                </a:solidFill>
                <a:latin typeface="Verdana" panose="020B0604030504040204" pitchFamily="34" charset="0"/>
                <a:ea typeface="맑은 고딕" panose="020B0503020000020004" pitchFamily="34" charset="-127"/>
              </a:rPr>
              <a:t>S_G01_U04_L01_03_02_05</a:t>
            </a:r>
            <a:endParaRPr kumimoji="1" lang="ko-KR" altLang="en-US" sz="600" dirty="0">
              <a:solidFill>
                <a:srgbClr val="FF0000"/>
              </a:solidFill>
              <a:latin typeface="Verdana" panose="020B0604030504040204" pitchFamily="34" charset="0"/>
              <a:ea typeface="맑은 고딕" panose="020B0503020000020004" pitchFamily="34" charset="-127"/>
            </a:endParaRPr>
          </a:p>
        </p:txBody>
      </p:sp>
      <p:sp>
        <p:nvSpPr>
          <p:cNvPr id="28" name="Rectángulo 27"/>
          <p:cNvSpPr>
            <a:spLocks noChangeArrowheads="1"/>
          </p:cNvSpPr>
          <p:nvPr/>
        </p:nvSpPr>
        <p:spPr bwMode="auto">
          <a:xfrm>
            <a:off x="5592029" y="4219489"/>
            <a:ext cx="1438411" cy="18466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s-CO" altLang="es-CO" sz="600" dirty="0" smtClean="0">
                <a:solidFill>
                  <a:srgbClr val="FF0000"/>
                </a:solidFill>
              </a:rPr>
              <a:t>IL_</a:t>
            </a:r>
            <a:r>
              <a:rPr kumimoji="1" lang="es-CO" altLang="ko-KR" sz="600" dirty="0" smtClean="0">
                <a:solidFill>
                  <a:srgbClr val="FF0000"/>
                </a:solidFill>
                <a:latin typeface="Verdana" panose="020B0604030504040204" pitchFamily="34" charset="0"/>
                <a:ea typeface="맑은 고딕" panose="020B0503020000020004" pitchFamily="34" charset="-127"/>
              </a:rPr>
              <a:t>S_G01_U04_L01_03_02_06</a:t>
            </a:r>
            <a:endParaRPr kumimoji="1" lang="ko-KR" altLang="en-US" sz="600" dirty="0">
              <a:solidFill>
                <a:srgbClr val="FF0000"/>
              </a:solidFill>
              <a:latin typeface="Verdana" panose="020B0604030504040204" pitchFamily="34" charset="0"/>
              <a:ea typeface="맑은 고딕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19053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635000" y="33864"/>
            <a:ext cx="593432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Curso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6101616" y="33863"/>
            <a:ext cx="696024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Archivo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7332134" y="609598"/>
            <a:ext cx="1769533" cy="64633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Instrucciones para desarrolladores de contenido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21425" y="5096933"/>
            <a:ext cx="1846980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Narración y comentarios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635000" y="310862"/>
            <a:ext cx="1168400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Ciencias</a:t>
            </a:r>
          </a:p>
        </p:txBody>
      </p:sp>
      <p:sp>
        <p:nvSpPr>
          <p:cNvPr id="9" name="CuadroTexto 8"/>
          <p:cNvSpPr txBox="1"/>
          <p:nvPr/>
        </p:nvSpPr>
        <p:spPr>
          <a:xfrm>
            <a:off x="1439334" y="4757638"/>
            <a:ext cx="881973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Desarrollo</a:t>
            </a:r>
          </a:p>
        </p:txBody>
      </p:sp>
      <p:sp>
        <p:nvSpPr>
          <p:cNvPr id="10" name="CuadroTexto 9"/>
          <p:cNvSpPr txBox="1"/>
          <p:nvPr/>
        </p:nvSpPr>
        <p:spPr>
          <a:xfrm>
            <a:off x="4631276" y="4757638"/>
            <a:ext cx="533848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CuadroTexto 33"/>
          <p:cNvSpPr txBox="1"/>
          <p:nvPr/>
        </p:nvSpPr>
        <p:spPr>
          <a:xfrm>
            <a:off x="1317715" y="37492"/>
            <a:ext cx="7104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dirty="0" smtClean="0"/>
              <a:t>01</a:t>
            </a:r>
            <a:endParaRPr lang="es-CO" sz="1400" dirty="0"/>
          </a:p>
        </p:txBody>
      </p:sp>
      <p:sp>
        <p:nvSpPr>
          <p:cNvPr id="19" name="CuadroTexto 18"/>
          <p:cNvSpPr txBox="1"/>
          <p:nvPr/>
        </p:nvSpPr>
        <p:spPr>
          <a:xfrm>
            <a:off x="7554097" y="1534654"/>
            <a:ext cx="1029730" cy="25565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/>
          </a:p>
        </p:txBody>
      </p:sp>
      <p:sp>
        <p:nvSpPr>
          <p:cNvPr id="48" name="CuadroTexto 47"/>
          <p:cNvSpPr txBox="1"/>
          <p:nvPr/>
        </p:nvSpPr>
        <p:spPr>
          <a:xfrm>
            <a:off x="7414513" y="115125"/>
            <a:ext cx="1486304" cy="23083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S_G01_U02_LO4_03_02</a:t>
            </a:r>
            <a:endParaRPr lang="es-CO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ángulo 10"/>
          <p:cNvSpPr/>
          <p:nvPr/>
        </p:nvSpPr>
        <p:spPr>
          <a:xfrm>
            <a:off x="4631276" y="4727601"/>
            <a:ext cx="5677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17/19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CuadroTexto 34"/>
          <p:cNvSpPr txBox="1"/>
          <p:nvPr/>
        </p:nvSpPr>
        <p:spPr>
          <a:xfrm>
            <a:off x="2454472" y="142496"/>
            <a:ext cx="3095642" cy="25391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>
              <a:spcAft>
                <a:spcPts val="0"/>
              </a:spcAft>
            </a:pPr>
            <a:r>
              <a:rPr lang="es-CO" sz="1050" dirty="0"/>
              <a:t>¿Qué le pasa al agua cuando la enfrío o la caliento?</a:t>
            </a:r>
            <a:endParaRPr lang="es-CO" sz="1200" dirty="0"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pic>
        <p:nvPicPr>
          <p:cNvPr id="23" name="Imagen 2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25" y="617898"/>
            <a:ext cx="7252586" cy="4008251"/>
          </a:xfrm>
          <a:prstGeom prst="rect">
            <a:avLst/>
          </a:prstGeom>
        </p:spPr>
      </p:pic>
      <p:sp>
        <p:nvSpPr>
          <p:cNvPr id="47" name="CuadroTexto 46"/>
          <p:cNvSpPr txBox="1"/>
          <p:nvPr/>
        </p:nvSpPr>
        <p:spPr>
          <a:xfrm>
            <a:off x="105207" y="1143451"/>
            <a:ext cx="1653017" cy="253916"/>
          </a:xfrm>
          <a:prstGeom prst="rect">
            <a:avLst/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050" dirty="0" smtClean="0"/>
              <a:t>Socialización</a:t>
            </a:r>
            <a:r>
              <a:rPr lang="es-CO" sz="1050" dirty="0" smtClean="0">
                <a:sym typeface="Wingdings 3" panose="05040102010807070707" pitchFamily="18" charset="2"/>
              </a:rPr>
              <a:t></a:t>
            </a:r>
            <a:r>
              <a:rPr lang="es-CO" sz="1050" dirty="0" smtClean="0"/>
              <a:t> Actividad 2 </a:t>
            </a:r>
            <a:endParaRPr lang="es-CO" sz="1050" dirty="0"/>
          </a:p>
        </p:txBody>
      </p:sp>
      <p:sp>
        <p:nvSpPr>
          <p:cNvPr id="22" name="CuadroTexto 21"/>
          <p:cNvSpPr txBox="1"/>
          <p:nvPr/>
        </p:nvSpPr>
        <p:spPr>
          <a:xfrm>
            <a:off x="105207" y="790921"/>
            <a:ext cx="2303900" cy="307777"/>
          </a:xfrm>
          <a:prstGeom prst="rect">
            <a:avLst/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400" dirty="0" smtClean="0"/>
              <a:t>Enfriando y calentando agua </a:t>
            </a:r>
            <a:endParaRPr lang="es-CO" sz="1400" dirty="0"/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83916" y="2031314"/>
            <a:ext cx="2110835" cy="2244553"/>
          </a:xfrm>
          <a:prstGeom prst="rect">
            <a:avLst/>
          </a:prstGeom>
        </p:spPr>
      </p:pic>
      <p:sp>
        <p:nvSpPr>
          <p:cNvPr id="8" name="CuadroTexto 7"/>
          <p:cNvSpPr txBox="1"/>
          <p:nvPr/>
        </p:nvSpPr>
        <p:spPr>
          <a:xfrm>
            <a:off x="2953264" y="1740061"/>
            <a:ext cx="2973860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CO" dirty="0" smtClean="0"/>
              <a:t>Escribe tus conclusiones </a:t>
            </a:r>
            <a:endParaRPr lang="es-CO" dirty="0"/>
          </a:p>
        </p:txBody>
      </p:sp>
      <p:sp>
        <p:nvSpPr>
          <p:cNvPr id="14" name="Rectángulo 13"/>
          <p:cNvSpPr/>
          <p:nvPr/>
        </p:nvSpPr>
        <p:spPr>
          <a:xfrm>
            <a:off x="2436181" y="2289854"/>
            <a:ext cx="4489622" cy="18506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smtClean="0"/>
              <a:t>¿Qué le sucede al agua líquida si se calienta?</a:t>
            </a:r>
          </a:p>
          <a:p>
            <a:pPr algn="ctr"/>
            <a:r>
              <a:rPr lang="es-CO" dirty="0" smtClean="0"/>
              <a:t>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0" name="CuadroTexto 19"/>
          <p:cNvSpPr txBox="1"/>
          <p:nvPr/>
        </p:nvSpPr>
        <p:spPr>
          <a:xfrm>
            <a:off x="7498638" y="1569187"/>
            <a:ext cx="1318054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100" dirty="0" smtClean="0"/>
              <a:t>Recurso interactivo de plantilla, habilitar el espacio para que se pueda escribir </a:t>
            </a:r>
          </a:p>
        </p:txBody>
      </p:sp>
      <p:sp>
        <p:nvSpPr>
          <p:cNvPr id="21" name="Rectángulo 20"/>
          <p:cNvSpPr>
            <a:spLocks noChangeArrowheads="1"/>
          </p:cNvSpPr>
          <p:nvPr/>
        </p:nvSpPr>
        <p:spPr bwMode="auto">
          <a:xfrm>
            <a:off x="1111799" y="3955809"/>
            <a:ext cx="1438411" cy="18466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s-CO" altLang="es-CO" sz="600" dirty="0" smtClean="0">
                <a:solidFill>
                  <a:srgbClr val="FF0000"/>
                </a:solidFill>
              </a:rPr>
              <a:t>IL_</a:t>
            </a:r>
            <a:r>
              <a:rPr kumimoji="1" lang="es-CO" altLang="ko-KR" sz="600" dirty="0" smtClean="0">
                <a:solidFill>
                  <a:srgbClr val="FF0000"/>
                </a:solidFill>
                <a:latin typeface="Verdana" panose="020B0604030504040204" pitchFamily="34" charset="0"/>
                <a:ea typeface="맑은 고딕" panose="020B0503020000020004" pitchFamily="34" charset="-127"/>
              </a:rPr>
              <a:t>S_G01_U04_L01_03_02_07</a:t>
            </a:r>
            <a:endParaRPr kumimoji="1" lang="ko-KR" altLang="en-US" sz="600" dirty="0">
              <a:solidFill>
                <a:srgbClr val="FF0000"/>
              </a:solidFill>
              <a:latin typeface="Verdana" panose="020B0604030504040204" pitchFamily="34" charset="0"/>
              <a:ea typeface="맑은 고딕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6178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635000" y="33864"/>
            <a:ext cx="593432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Curso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6101616" y="33863"/>
            <a:ext cx="696024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Archivo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7332134" y="609598"/>
            <a:ext cx="1769533" cy="64633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Instrucciones para desarrolladores de contenido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21425" y="5096933"/>
            <a:ext cx="1846980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Narración y comentarios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635000" y="310862"/>
            <a:ext cx="1168400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Ciencias</a:t>
            </a:r>
          </a:p>
        </p:txBody>
      </p:sp>
      <p:sp>
        <p:nvSpPr>
          <p:cNvPr id="9" name="CuadroTexto 8"/>
          <p:cNvSpPr txBox="1"/>
          <p:nvPr/>
        </p:nvSpPr>
        <p:spPr>
          <a:xfrm>
            <a:off x="1439334" y="4757638"/>
            <a:ext cx="881973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Desarrollo</a:t>
            </a:r>
          </a:p>
        </p:txBody>
      </p:sp>
      <p:sp>
        <p:nvSpPr>
          <p:cNvPr id="10" name="CuadroTexto 9"/>
          <p:cNvSpPr txBox="1"/>
          <p:nvPr/>
        </p:nvSpPr>
        <p:spPr>
          <a:xfrm>
            <a:off x="4631276" y="4757638"/>
            <a:ext cx="533848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CuadroTexto 33"/>
          <p:cNvSpPr txBox="1"/>
          <p:nvPr/>
        </p:nvSpPr>
        <p:spPr>
          <a:xfrm>
            <a:off x="1317715" y="37492"/>
            <a:ext cx="7104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dirty="0" smtClean="0"/>
              <a:t>01</a:t>
            </a:r>
            <a:endParaRPr lang="es-CO" sz="1400" dirty="0"/>
          </a:p>
        </p:txBody>
      </p:sp>
      <p:sp>
        <p:nvSpPr>
          <p:cNvPr id="19" name="CuadroTexto 18"/>
          <p:cNvSpPr txBox="1"/>
          <p:nvPr/>
        </p:nvSpPr>
        <p:spPr>
          <a:xfrm>
            <a:off x="7554097" y="1534654"/>
            <a:ext cx="1029730" cy="25565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/>
          </a:p>
        </p:txBody>
      </p:sp>
      <p:sp>
        <p:nvSpPr>
          <p:cNvPr id="48" name="CuadroTexto 47"/>
          <p:cNvSpPr txBox="1"/>
          <p:nvPr/>
        </p:nvSpPr>
        <p:spPr>
          <a:xfrm>
            <a:off x="7414513" y="115125"/>
            <a:ext cx="1486304" cy="23083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S_G01_U02_LO4_03_02</a:t>
            </a:r>
            <a:endParaRPr lang="es-CO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ángulo 10"/>
          <p:cNvSpPr/>
          <p:nvPr/>
        </p:nvSpPr>
        <p:spPr>
          <a:xfrm>
            <a:off x="4582248" y="4779295"/>
            <a:ext cx="63190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18/19</a:t>
            </a:r>
            <a:endParaRPr lang="es-CO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CuadroTexto 34"/>
          <p:cNvSpPr txBox="1"/>
          <p:nvPr/>
        </p:nvSpPr>
        <p:spPr>
          <a:xfrm>
            <a:off x="2454472" y="142496"/>
            <a:ext cx="3095642" cy="25391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>
              <a:spcAft>
                <a:spcPts val="0"/>
              </a:spcAft>
            </a:pPr>
            <a:r>
              <a:rPr lang="es-CO" sz="1050" dirty="0"/>
              <a:t>¿Qué le pasa al agua cuando la enfrío o la caliento?</a:t>
            </a:r>
            <a:endParaRPr lang="es-CO" sz="1200" dirty="0"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pic>
        <p:nvPicPr>
          <p:cNvPr id="23" name="Imagen 2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25" y="617898"/>
            <a:ext cx="7252586" cy="4008251"/>
          </a:xfrm>
          <a:prstGeom prst="rect">
            <a:avLst/>
          </a:prstGeom>
        </p:spPr>
      </p:pic>
      <p:sp>
        <p:nvSpPr>
          <p:cNvPr id="47" name="CuadroTexto 46"/>
          <p:cNvSpPr txBox="1"/>
          <p:nvPr/>
        </p:nvSpPr>
        <p:spPr>
          <a:xfrm>
            <a:off x="63301" y="1280738"/>
            <a:ext cx="1653017" cy="253916"/>
          </a:xfrm>
          <a:prstGeom prst="rect">
            <a:avLst/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050" dirty="0" smtClean="0"/>
              <a:t>Socialización</a:t>
            </a:r>
            <a:r>
              <a:rPr lang="es-CO" sz="1050" dirty="0" smtClean="0">
                <a:sym typeface="Wingdings 3" panose="05040102010807070707" pitchFamily="18" charset="2"/>
              </a:rPr>
              <a:t></a:t>
            </a:r>
            <a:r>
              <a:rPr lang="es-CO" sz="1050" dirty="0" smtClean="0"/>
              <a:t> Actividad 2 </a:t>
            </a:r>
            <a:endParaRPr lang="es-CO" sz="1050" dirty="0"/>
          </a:p>
        </p:txBody>
      </p:sp>
      <p:sp>
        <p:nvSpPr>
          <p:cNvPr id="22" name="CuadroTexto 21"/>
          <p:cNvSpPr txBox="1"/>
          <p:nvPr/>
        </p:nvSpPr>
        <p:spPr>
          <a:xfrm>
            <a:off x="63301" y="895498"/>
            <a:ext cx="2263825" cy="307777"/>
          </a:xfrm>
          <a:prstGeom prst="rect">
            <a:avLst/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400" dirty="0" smtClean="0"/>
              <a:t>Enfriando y calentando agua</a:t>
            </a:r>
            <a:endParaRPr lang="es-CO" sz="1400" dirty="0"/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83916" y="2031314"/>
            <a:ext cx="2110835" cy="2244553"/>
          </a:xfrm>
          <a:prstGeom prst="rect">
            <a:avLst/>
          </a:prstGeom>
        </p:spPr>
      </p:pic>
      <p:sp>
        <p:nvSpPr>
          <p:cNvPr id="8" name="CuadroTexto 7"/>
          <p:cNvSpPr txBox="1"/>
          <p:nvPr/>
        </p:nvSpPr>
        <p:spPr>
          <a:xfrm>
            <a:off x="2953264" y="1740061"/>
            <a:ext cx="2973860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CO" dirty="0" smtClean="0"/>
              <a:t>Escribe tus conclusiones </a:t>
            </a:r>
            <a:endParaRPr lang="es-CO" dirty="0"/>
          </a:p>
        </p:txBody>
      </p:sp>
      <p:sp>
        <p:nvSpPr>
          <p:cNvPr id="14" name="Rectángulo 13"/>
          <p:cNvSpPr/>
          <p:nvPr/>
        </p:nvSpPr>
        <p:spPr>
          <a:xfrm>
            <a:off x="2436181" y="2289854"/>
            <a:ext cx="4489622" cy="18506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smtClean="0"/>
              <a:t>¿Qué le sucede al agua líquida si se enfría?</a:t>
            </a:r>
          </a:p>
          <a:p>
            <a:pPr algn="ctr"/>
            <a:r>
              <a:rPr lang="es-CO" dirty="0" smtClean="0"/>
              <a:t>__________________________________________________________________________________________________________________________________________________</a:t>
            </a:r>
          </a:p>
        </p:txBody>
      </p:sp>
      <p:sp>
        <p:nvSpPr>
          <p:cNvPr id="20" name="CuadroTexto 19"/>
          <p:cNvSpPr txBox="1"/>
          <p:nvPr/>
        </p:nvSpPr>
        <p:spPr>
          <a:xfrm>
            <a:off x="7498638" y="1569187"/>
            <a:ext cx="1318054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100" dirty="0" smtClean="0"/>
              <a:t>Recurso interactivo de plantilla, habilitar el espacio para que se pueda escribir </a:t>
            </a:r>
          </a:p>
        </p:txBody>
      </p:sp>
      <p:sp>
        <p:nvSpPr>
          <p:cNvPr id="21" name="Rectángulo 20"/>
          <p:cNvSpPr>
            <a:spLocks noChangeArrowheads="1"/>
          </p:cNvSpPr>
          <p:nvPr/>
        </p:nvSpPr>
        <p:spPr bwMode="auto">
          <a:xfrm>
            <a:off x="764905" y="4039332"/>
            <a:ext cx="1438411" cy="18466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s-CO" altLang="es-CO" sz="600" dirty="0" smtClean="0">
                <a:solidFill>
                  <a:srgbClr val="FF0000"/>
                </a:solidFill>
              </a:rPr>
              <a:t>IL_</a:t>
            </a:r>
            <a:r>
              <a:rPr kumimoji="1" lang="es-CO" altLang="ko-KR" sz="600" dirty="0" smtClean="0">
                <a:solidFill>
                  <a:srgbClr val="FF0000"/>
                </a:solidFill>
                <a:latin typeface="Verdana" panose="020B0604030504040204" pitchFamily="34" charset="0"/>
                <a:ea typeface="맑은 고딕" panose="020B0503020000020004" pitchFamily="34" charset="-127"/>
              </a:rPr>
              <a:t>S_G01_U04_L01_03_02_07</a:t>
            </a:r>
            <a:endParaRPr kumimoji="1" lang="ko-KR" altLang="en-US" sz="600" dirty="0">
              <a:solidFill>
                <a:srgbClr val="FF0000"/>
              </a:solidFill>
              <a:latin typeface="Verdana" panose="020B0604030504040204" pitchFamily="34" charset="0"/>
              <a:ea typeface="맑은 고딕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36674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635000" y="33864"/>
            <a:ext cx="593432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Curso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6101616" y="33863"/>
            <a:ext cx="696024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Archivo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7332134" y="609598"/>
            <a:ext cx="1769533" cy="64633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Instrucciones para desarrolladores de contenido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21425" y="5096933"/>
            <a:ext cx="1846980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Narración y comentarios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635000" y="310862"/>
            <a:ext cx="1168400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Ciencias</a:t>
            </a:r>
          </a:p>
        </p:txBody>
      </p:sp>
      <p:sp>
        <p:nvSpPr>
          <p:cNvPr id="9" name="CuadroTexto 8"/>
          <p:cNvSpPr txBox="1"/>
          <p:nvPr/>
        </p:nvSpPr>
        <p:spPr>
          <a:xfrm>
            <a:off x="1439334" y="4757638"/>
            <a:ext cx="881973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Desarrollo</a:t>
            </a:r>
          </a:p>
        </p:txBody>
      </p:sp>
      <p:sp>
        <p:nvSpPr>
          <p:cNvPr id="10" name="CuadroTexto 9"/>
          <p:cNvSpPr txBox="1"/>
          <p:nvPr/>
        </p:nvSpPr>
        <p:spPr>
          <a:xfrm>
            <a:off x="4631276" y="4747733"/>
            <a:ext cx="533848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CuadroTexto 33"/>
          <p:cNvSpPr txBox="1"/>
          <p:nvPr/>
        </p:nvSpPr>
        <p:spPr>
          <a:xfrm>
            <a:off x="1317715" y="37492"/>
            <a:ext cx="7104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dirty="0" smtClean="0"/>
              <a:t>01</a:t>
            </a:r>
            <a:endParaRPr lang="es-CO" sz="1400" dirty="0"/>
          </a:p>
        </p:txBody>
      </p:sp>
      <p:sp>
        <p:nvSpPr>
          <p:cNvPr id="19" name="CuadroTexto 18"/>
          <p:cNvSpPr txBox="1"/>
          <p:nvPr/>
        </p:nvSpPr>
        <p:spPr>
          <a:xfrm>
            <a:off x="7554097" y="1534654"/>
            <a:ext cx="1029730" cy="25565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/>
          </a:p>
        </p:txBody>
      </p:sp>
      <p:sp>
        <p:nvSpPr>
          <p:cNvPr id="48" name="CuadroTexto 47"/>
          <p:cNvSpPr txBox="1"/>
          <p:nvPr/>
        </p:nvSpPr>
        <p:spPr>
          <a:xfrm>
            <a:off x="7414513" y="115125"/>
            <a:ext cx="1486304" cy="23083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S_G01_U02_LO4_03_02</a:t>
            </a:r>
            <a:endParaRPr lang="es-CO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ángulo 10"/>
          <p:cNvSpPr/>
          <p:nvPr/>
        </p:nvSpPr>
        <p:spPr>
          <a:xfrm>
            <a:off x="4631276" y="4727601"/>
            <a:ext cx="537327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19/19</a:t>
            </a:r>
            <a:endParaRPr lang="es-CO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CuadroTexto 34"/>
          <p:cNvSpPr txBox="1"/>
          <p:nvPr/>
        </p:nvSpPr>
        <p:spPr>
          <a:xfrm>
            <a:off x="2454472" y="142496"/>
            <a:ext cx="3095642" cy="25391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>
              <a:spcAft>
                <a:spcPts val="0"/>
              </a:spcAft>
            </a:pPr>
            <a:r>
              <a:rPr lang="es-CO" sz="1050" dirty="0"/>
              <a:t>¿Qué le pasa al agua cuando la enfrío o la caliento?</a:t>
            </a:r>
            <a:endParaRPr lang="es-CO" sz="1200" dirty="0"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pic>
        <p:nvPicPr>
          <p:cNvPr id="23" name="Imagen 2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521" y="637197"/>
            <a:ext cx="7252586" cy="4008251"/>
          </a:xfrm>
          <a:prstGeom prst="rect">
            <a:avLst/>
          </a:prstGeom>
        </p:spPr>
      </p:pic>
      <p:sp>
        <p:nvSpPr>
          <p:cNvPr id="47" name="CuadroTexto 46"/>
          <p:cNvSpPr txBox="1"/>
          <p:nvPr/>
        </p:nvSpPr>
        <p:spPr>
          <a:xfrm>
            <a:off x="114131" y="1290613"/>
            <a:ext cx="1653017" cy="253916"/>
          </a:xfrm>
          <a:prstGeom prst="rect">
            <a:avLst/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050" dirty="0" smtClean="0"/>
              <a:t>Socialización</a:t>
            </a:r>
            <a:r>
              <a:rPr lang="es-CO" sz="1050" dirty="0" smtClean="0">
                <a:sym typeface="Wingdings 3" panose="05040102010807070707" pitchFamily="18" charset="2"/>
              </a:rPr>
              <a:t></a:t>
            </a:r>
            <a:r>
              <a:rPr lang="es-CO" sz="1050" dirty="0" smtClean="0"/>
              <a:t> Actividad 2 </a:t>
            </a:r>
            <a:endParaRPr lang="es-CO" sz="1050" dirty="0"/>
          </a:p>
        </p:txBody>
      </p:sp>
      <p:sp>
        <p:nvSpPr>
          <p:cNvPr id="22" name="CuadroTexto 21"/>
          <p:cNvSpPr txBox="1"/>
          <p:nvPr/>
        </p:nvSpPr>
        <p:spPr>
          <a:xfrm>
            <a:off x="105207" y="925004"/>
            <a:ext cx="2303900" cy="307777"/>
          </a:xfrm>
          <a:prstGeom prst="rect">
            <a:avLst/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400" dirty="0" smtClean="0"/>
              <a:t>Enfriando y calentando agua </a:t>
            </a:r>
            <a:endParaRPr lang="es-CO" sz="1400" dirty="0"/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83916" y="2031314"/>
            <a:ext cx="2110835" cy="2244553"/>
          </a:xfrm>
          <a:prstGeom prst="rect">
            <a:avLst/>
          </a:prstGeom>
        </p:spPr>
      </p:pic>
      <p:sp>
        <p:nvSpPr>
          <p:cNvPr id="8" name="CuadroTexto 7"/>
          <p:cNvSpPr txBox="1"/>
          <p:nvPr/>
        </p:nvSpPr>
        <p:spPr>
          <a:xfrm>
            <a:off x="2953264" y="1740061"/>
            <a:ext cx="2973860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CO" dirty="0" smtClean="0"/>
              <a:t>Escribe tus conclusiones </a:t>
            </a:r>
            <a:endParaRPr lang="es-CO" dirty="0"/>
          </a:p>
        </p:txBody>
      </p:sp>
      <p:sp>
        <p:nvSpPr>
          <p:cNvPr id="14" name="Rectángulo 13"/>
          <p:cNvSpPr/>
          <p:nvPr/>
        </p:nvSpPr>
        <p:spPr>
          <a:xfrm>
            <a:off x="2436181" y="2289854"/>
            <a:ext cx="4489622" cy="18506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smtClean="0"/>
              <a:t>¿Qué le sucede al agua sólida si se deja a temperatura ambiente?</a:t>
            </a:r>
          </a:p>
          <a:p>
            <a:pPr algn="ctr"/>
            <a:r>
              <a:rPr lang="es-CO" dirty="0" smtClean="0"/>
              <a:t>__________________________________________________________________________________________________________________________________________________</a:t>
            </a:r>
          </a:p>
        </p:txBody>
      </p:sp>
      <p:sp>
        <p:nvSpPr>
          <p:cNvPr id="20" name="CuadroTexto 19"/>
          <p:cNvSpPr txBox="1"/>
          <p:nvPr/>
        </p:nvSpPr>
        <p:spPr>
          <a:xfrm>
            <a:off x="7498638" y="1569187"/>
            <a:ext cx="1318054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100" dirty="0" smtClean="0"/>
              <a:t>Recurso interactivo de plantilla, habilitar el espacio para que se pueda escribir </a:t>
            </a:r>
          </a:p>
        </p:txBody>
      </p:sp>
      <p:sp>
        <p:nvSpPr>
          <p:cNvPr id="21" name="Rectángulo 20"/>
          <p:cNvSpPr>
            <a:spLocks noChangeArrowheads="1"/>
          </p:cNvSpPr>
          <p:nvPr/>
        </p:nvSpPr>
        <p:spPr bwMode="auto">
          <a:xfrm>
            <a:off x="953726" y="4038616"/>
            <a:ext cx="1438411" cy="18466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s-CO" altLang="es-CO" sz="600" dirty="0" smtClean="0">
                <a:solidFill>
                  <a:srgbClr val="FF0000"/>
                </a:solidFill>
              </a:rPr>
              <a:t>IL_</a:t>
            </a:r>
            <a:r>
              <a:rPr kumimoji="1" lang="es-CO" altLang="ko-KR" sz="600" dirty="0" smtClean="0">
                <a:solidFill>
                  <a:srgbClr val="FF0000"/>
                </a:solidFill>
                <a:latin typeface="Verdana" panose="020B0604030504040204" pitchFamily="34" charset="0"/>
                <a:ea typeface="맑은 고딕" panose="020B0503020000020004" pitchFamily="34" charset="-127"/>
              </a:rPr>
              <a:t>S_G01_U04_L01_03_02_07</a:t>
            </a:r>
            <a:endParaRPr kumimoji="1" lang="ko-KR" altLang="en-US" sz="600" dirty="0">
              <a:solidFill>
                <a:srgbClr val="FF0000"/>
              </a:solidFill>
              <a:latin typeface="Verdana" panose="020B0604030504040204" pitchFamily="34" charset="0"/>
              <a:ea typeface="맑은 고딕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27381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635000" y="33864"/>
            <a:ext cx="593432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Curso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6101616" y="33863"/>
            <a:ext cx="696024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Archivo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7332134" y="609598"/>
            <a:ext cx="1769533" cy="64633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Instrucciones para desarrolladores de contenido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21425" y="5096933"/>
            <a:ext cx="1846980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Narración y comentarios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635000" y="310862"/>
            <a:ext cx="1168400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Ciencias</a:t>
            </a:r>
          </a:p>
        </p:txBody>
      </p:sp>
      <p:sp>
        <p:nvSpPr>
          <p:cNvPr id="9" name="CuadroTexto 8"/>
          <p:cNvSpPr txBox="1"/>
          <p:nvPr/>
        </p:nvSpPr>
        <p:spPr>
          <a:xfrm>
            <a:off x="1427418" y="4755513"/>
            <a:ext cx="840295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Resumen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4631276" y="4757638"/>
            <a:ext cx="533848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CuadroTexto 33"/>
          <p:cNvSpPr txBox="1"/>
          <p:nvPr/>
        </p:nvSpPr>
        <p:spPr>
          <a:xfrm>
            <a:off x="1317715" y="37492"/>
            <a:ext cx="7104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dirty="0" smtClean="0"/>
              <a:t>01</a:t>
            </a:r>
            <a:endParaRPr lang="es-CO" sz="1400" dirty="0"/>
          </a:p>
        </p:txBody>
      </p:sp>
      <p:sp>
        <p:nvSpPr>
          <p:cNvPr id="19" name="CuadroTexto 18"/>
          <p:cNvSpPr txBox="1"/>
          <p:nvPr/>
        </p:nvSpPr>
        <p:spPr>
          <a:xfrm>
            <a:off x="7554097" y="1534654"/>
            <a:ext cx="1029730" cy="25565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/>
          </a:p>
        </p:txBody>
      </p:sp>
      <p:sp>
        <p:nvSpPr>
          <p:cNvPr id="48" name="CuadroTexto 47"/>
          <p:cNvSpPr txBox="1"/>
          <p:nvPr/>
        </p:nvSpPr>
        <p:spPr>
          <a:xfrm>
            <a:off x="7414513" y="115125"/>
            <a:ext cx="1486304" cy="23083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9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S_G01_U02_LO4_04_01</a:t>
            </a:r>
            <a:endParaRPr lang="es-CO" sz="9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ángulo 10"/>
          <p:cNvSpPr/>
          <p:nvPr/>
        </p:nvSpPr>
        <p:spPr>
          <a:xfrm>
            <a:off x="4631276" y="4727601"/>
            <a:ext cx="5052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dirty="0" smtClean="0">
                <a:latin typeface="Arial" panose="020B0604020202020204" pitchFamily="34" charset="0"/>
                <a:cs typeface="Arial" panose="020B0604020202020204" pitchFamily="34" charset="0"/>
              </a:rPr>
              <a:t>1/3</a:t>
            </a:r>
            <a:endParaRPr lang="es-CO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CuadroTexto 34"/>
          <p:cNvSpPr txBox="1"/>
          <p:nvPr/>
        </p:nvSpPr>
        <p:spPr>
          <a:xfrm>
            <a:off x="2454472" y="142496"/>
            <a:ext cx="3095642" cy="25391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>
              <a:spcAft>
                <a:spcPts val="0"/>
              </a:spcAft>
            </a:pPr>
            <a:r>
              <a:rPr lang="es-CO" sz="1050" dirty="0"/>
              <a:t>¿Qué le pasa al agua cuando la enfrío o la caliento?</a:t>
            </a:r>
            <a:endParaRPr lang="es-CO" sz="1200" dirty="0"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pic>
        <p:nvPicPr>
          <p:cNvPr id="23" name="Imagen 2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25" y="617898"/>
            <a:ext cx="7252586" cy="4008251"/>
          </a:xfrm>
          <a:prstGeom prst="rect">
            <a:avLst/>
          </a:prstGeom>
        </p:spPr>
      </p:pic>
      <p:sp>
        <p:nvSpPr>
          <p:cNvPr id="47" name="CuadroTexto 46"/>
          <p:cNvSpPr txBox="1"/>
          <p:nvPr/>
        </p:nvSpPr>
        <p:spPr>
          <a:xfrm>
            <a:off x="0" y="1284634"/>
            <a:ext cx="893193" cy="253916"/>
          </a:xfrm>
          <a:prstGeom prst="rect">
            <a:avLst/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050" dirty="0" smtClean="0"/>
              <a:t>Resumen </a:t>
            </a:r>
            <a:r>
              <a:rPr lang="es-CO" sz="1050" dirty="0" smtClean="0">
                <a:sym typeface="Wingdings 3" panose="05040102010807070707" pitchFamily="18" charset="2"/>
              </a:rPr>
              <a:t></a:t>
            </a:r>
            <a:r>
              <a:rPr lang="es-CO" sz="1050" dirty="0" smtClean="0"/>
              <a:t>  </a:t>
            </a:r>
            <a:endParaRPr lang="es-CO" sz="1050" dirty="0"/>
          </a:p>
        </p:txBody>
      </p:sp>
      <p:sp>
        <p:nvSpPr>
          <p:cNvPr id="22" name="CuadroTexto 21"/>
          <p:cNvSpPr txBox="1"/>
          <p:nvPr/>
        </p:nvSpPr>
        <p:spPr>
          <a:xfrm>
            <a:off x="21425" y="871400"/>
            <a:ext cx="3392788" cy="307777"/>
          </a:xfrm>
          <a:prstGeom prst="rect">
            <a:avLst/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400" dirty="0"/>
              <a:t>¿</a:t>
            </a:r>
            <a:r>
              <a:rPr lang="es-CO" sz="1400" dirty="0" smtClean="0"/>
              <a:t>Qué le pasa al agua si la enfrío la caliento?</a:t>
            </a:r>
            <a:endParaRPr lang="es-CO" sz="1400" dirty="0"/>
          </a:p>
        </p:txBody>
      </p:sp>
      <p:sp>
        <p:nvSpPr>
          <p:cNvPr id="12" name="Rectángulo 11"/>
          <p:cNvSpPr/>
          <p:nvPr/>
        </p:nvSpPr>
        <p:spPr>
          <a:xfrm>
            <a:off x="94396" y="1866473"/>
            <a:ext cx="1933753" cy="2759676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3" name="CuadroTexto 12"/>
          <p:cNvSpPr txBox="1"/>
          <p:nvPr/>
        </p:nvSpPr>
        <p:spPr>
          <a:xfrm>
            <a:off x="1551297" y="1672589"/>
            <a:ext cx="4058671" cy="276999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s-CO" sz="1200" b="1" dirty="0" smtClean="0"/>
              <a:t>Ubica las imágenes y los textos en el lugar correspondiente</a:t>
            </a:r>
            <a:endParaRPr lang="es-CO" sz="1200" b="1" dirty="0"/>
          </a:p>
        </p:txBody>
      </p:sp>
      <p:pic>
        <p:nvPicPr>
          <p:cNvPr id="24" name="Imagen 2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-86340" y="1913599"/>
            <a:ext cx="1285922" cy="981875"/>
          </a:xfrm>
          <a:prstGeom prst="rect">
            <a:avLst/>
          </a:prstGeom>
        </p:spPr>
      </p:pic>
      <p:pic>
        <p:nvPicPr>
          <p:cNvPr id="25" name="Imagen 2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262685" y="2834525"/>
            <a:ext cx="715698" cy="1085344"/>
          </a:xfrm>
          <a:prstGeom prst="rect">
            <a:avLst/>
          </a:prstGeom>
        </p:spPr>
      </p:pic>
      <p:pic>
        <p:nvPicPr>
          <p:cNvPr id="15" name="Imagen 14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65491" y="3609938"/>
            <a:ext cx="906334" cy="873826"/>
          </a:xfrm>
          <a:prstGeom prst="rect">
            <a:avLst/>
          </a:prstGeom>
        </p:spPr>
      </p:pic>
      <p:sp>
        <p:nvSpPr>
          <p:cNvPr id="16" name="CuadroTexto 15"/>
          <p:cNvSpPr txBox="1"/>
          <p:nvPr/>
        </p:nvSpPr>
        <p:spPr>
          <a:xfrm>
            <a:off x="3152903" y="2031091"/>
            <a:ext cx="23972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200" b="1" dirty="0" smtClean="0"/>
              <a:t>El agua se presenta en tres estados </a:t>
            </a:r>
            <a:endParaRPr lang="es-CO" sz="1200" b="1" dirty="0"/>
          </a:p>
        </p:txBody>
      </p:sp>
      <p:cxnSp>
        <p:nvCxnSpPr>
          <p:cNvPr id="18" name="Conector recto de flecha 17"/>
          <p:cNvCxnSpPr/>
          <p:nvPr/>
        </p:nvCxnSpPr>
        <p:spPr>
          <a:xfrm flipH="1">
            <a:off x="4343271" y="2307154"/>
            <a:ext cx="8237" cy="222422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ector recto 20"/>
          <p:cNvCxnSpPr/>
          <p:nvPr/>
        </p:nvCxnSpPr>
        <p:spPr>
          <a:xfrm flipV="1">
            <a:off x="2248930" y="2529576"/>
            <a:ext cx="4425938" cy="5114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ector recto de flecha 29"/>
          <p:cNvCxnSpPr/>
          <p:nvPr/>
        </p:nvCxnSpPr>
        <p:spPr>
          <a:xfrm flipH="1">
            <a:off x="2248930" y="2583513"/>
            <a:ext cx="8237" cy="222422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ector recto de flecha 30"/>
          <p:cNvCxnSpPr/>
          <p:nvPr/>
        </p:nvCxnSpPr>
        <p:spPr>
          <a:xfrm flipH="1">
            <a:off x="4351508" y="2558877"/>
            <a:ext cx="8237" cy="222422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ector recto de flecha 31"/>
          <p:cNvCxnSpPr/>
          <p:nvPr/>
        </p:nvCxnSpPr>
        <p:spPr>
          <a:xfrm flipH="1">
            <a:off x="6658393" y="2522755"/>
            <a:ext cx="8237" cy="222422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CuadroTexto 35"/>
          <p:cNvSpPr txBox="1"/>
          <p:nvPr/>
        </p:nvSpPr>
        <p:spPr>
          <a:xfrm>
            <a:off x="2020864" y="2822539"/>
            <a:ext cx="9872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200" b="1" dirty="0" smtClean="0"/>
              <a:t>Agua sólida</a:t>
            </a:r>
            <a:endParaRPr lang="es-CO" sz="1200" b="1" dirty="0"/>
          </a:p>
        </p:txBody>
      </p:sp>
      <p:sp>
        <p:nvSpPr>
          <p:cNvPr id="37" name="CuadroTexto 36"/>
          <p:cNvSpPr txBox="1"/>
          <p:nvPr/>
        </p:nvSpPr>
        <p:spPr>
          <a:xfrm>
            <a:off x="5881817" y="2733581"/>
            <a:ext cx="10741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200" b="1" dirty="0" smtClean="0"/>
              <a:t>Agua gaseosa</a:t>
            </a:r>
            <a:endParaRPr lang="es-CO" sz="1200" b="1" dirty="0"/>
          </a:p>
        </p:txBody>
      </p:sp>
      <p:cxnSp>
        <p:nvCxnSpPr>
          <p:cNvPr id="38" name="Conector recto de flecha 37"/>
          <p:cNvCxnSpPr/>
          <p:nvPr/>
        </p:nvCxnSpPr>
        <p:spPr>
          <a:xfrm flipH="1">
            <a:off x="2267046" y="3090403"/>
            <a:ext cx="8237" cy="222422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Conector recto de flecha 38"/>
          <p:cNvCxnSpPr/>
          <p:nvPr/>
        </p:nvCxnSpPr>
        <p:spPr>
          <a:xfrm flipH="1">
            <a:off x="4332555" y="3057362"/>
            <a:ext cx="8237" cy="222422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onector recto de flecha 39"/>
          <p:cNvCxnSpPr/>
          <p:nvPr/>
        </p:nvCxnSpPr>
        <p:spPr>
          <a:xfrm flipH="1">
            <a:off x="6658393" y="2965114"/>
            <a:ext cx="8237" cy="222422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ángulo 25"/>
          <p:cNvSpPr/>
          <p:nvPr/>
        </p:nvSpPr>
        <p:spPr>
          <a:xfrm>
            <a:off x="2098120" y="3342862"/>
            <a:ext cx="747764" cy="70398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2" name="Rectángulo 41"/>
          <p:cNvSpPr/>
          <p:nvPr/>
        </p:nvSpPr>
        <p:spPr>
          <a:xfrm>
            <a:off x="6219416" y="3215880"/>
            <a:ext cx="747764" cy="70398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3" name="Rectángulo 42"/>
          <p:cNvSpPr/>
          <p:nvPr/>
        </p:nvSpPr>
        <p:spPr>
          <a:xfrm>
            <a:off x="4026883" y="3279784"/>
            <a:ext cx="747764" cy="70398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cxnSp>
        <p:nvCxnSpPr>
          <p:cNvPr id="28" name="Conector recto de flecha 27"/>
          <p:cNvCxnSpPr/>
          <p:nvPr/>
        </p:nvCxnSpPr>
        <p:spPr>
          <a:xfrm flipH="1">
            <a:off x="2931278" y="3693211"/>
            <a:ext cx="938607" cy="252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CuadroTexto 28"/>
          <p:cNvSpPr txBox="1"/>
          <p:nvPr/>
        </p:nvSpPr>
        <p:spPr>
          <a:xfrm>
            <a:off x="5105861" y="3228519"/>
            <a:ext cx="849785" cy="3693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es-CO" dirty="0"/>
          </a:p>
        </p:txBody>
      </p:sp>
      <p:sp>
        <p:nvSpPr>
          <p:cNvPr id="50" name="CuadroTexto 49"/>
          <p:cNvSpPr txBox="1"/>
          <p:nvPr/>
        </p:nvSpPr>
        <p:spPr>
          <a:xfrm>
            <a:off x="232943" y="3139154"/>
            <a:ext cx="849785" cy="27699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CO" sz="1200" dirty="0" smtClean="0"/>
              <a:t>Si la enfrío</a:t>
            </a:r>
            <a:endParaRPr lang="es-CO" sz="1200" dirty="0"/>
          </a:p>
        </p:txBody>
      </p:sp>
      <p:sp>
        <p:nvSpPr>
          <p:cNvPr id="51" name="CuadroTexto 50"/>
          <p:cNvSpPr txBox="1"/>
          <p:nvPr/>
        </p:nvSpPr>
        <p:spPr>
          <a:xfrm>
            <a:off x="3833177" y="2725786"/>
            <a:ext cx="9872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200" b="1" dirty="0" smtClean="0"/>
              <a:t>Agua líquida</a:t>
            </a:r>
            <a:endParaRPr lang="es-CO" sz="1200" b="1" dirty="0"/>
          </a:p>
        </p:txBody>
      </p:sp>
      <p:cxnSp>
        <p:nvCxnSpPr>
          <p:cNvPr id="54" name="Conector recto de flecha 53"/>
          <p:cNvCxnSpPr/>
          <p:nvPr/>
        </p:nvCxnSpPr>
        <p:spPr>
          <a:xfrm>
            <a:off x="4875109" y="3681902"/>
            <a:ext cx="1212422" cy="2261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CuadroTexto 56"/>
          <p:cNvSpPr txBox="1"/>
          <p:nvPr/>
        </p:nvSpPr>
        <p:spPr>
          <a:xfrm>
            <a:off x="3020100" y="3227629"/>
            <a:ext cx="849785" cy="3693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es-CO" dirty="0"/>
          </a:p>
        </p:txBody>
      </p:sp>
      <p:sp>
        <p:nvSpPr>
          <p:cNvPr id="58" name="CuadroTexto 57"/>
          <p:cNvSpPr txBox="1"/>
          <p:nvPr/>
        </p:nvSpPr>
        <p:spPr>
          <a:xfrm>
            <a:off x="1093250" y="4078709"/>
            <a:ext cx="867888" cy="25391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CO" sz="1050" dirty="0" smtClean="0"/>
              <a:t>Si la caliento</a:t>
            </a:r>
            <a:endParaRPr lang="es-CO" sz="1050" dirty="0"/>
          </a:p>
        </p:txBody>
      </p:sp>
      <p:cxnSp>
        <p:nvCxnSpPr>
          <p:cNvPr id="60" name="Conector recto de flecha 59"/>
          <p:cNvCxnSpPr/>
          <p:nvPr/>
        </p:nvCxnSpPr>
        <p:spPr>
          <a:xfrm>
            <a:off x="2990423" y="3881379"/>
            <a:ext cx="891920" cy="9746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CuadroTexto 61"/>
          <p:cNvSpPr txBox="1"/>
          <p:nvPr/>
        </p:nvSpPr>
        <p:spPr>
          <a:xfrm>
            <a:off x="3014038" y="4005968"/>
            <a:ext cx="849785" cy="3693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es-CO" dirty="0"/>
          </a:p>
        </p:txBody>
      </p:sp>
      <p:sp>
        <p:nvSpPr>
          <p:cNvPr id="63" name="CuadroTexto 62"/>
          <p:cNvSpPr txBox="1"/>
          <p:nvPr/>
        </p:nvSpPr>
        <p:spPr>
          <a:xfrm>
            <a:off x="1126405" y="2055476"/>
            <a:ext cx="849785" cy="55399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CO" sz="1000" dirty="0" smtClean="0"/>
              <a:t>A temperatura ambiente</a:t>
            </a:r>
            <a:endParaRPr lang="es-CO" sz="1000" dirty="0"/>
          </a:p>
        </p:txBody>
      </p:sp>
      <p:sp>
        <p:nvSpPr>
          <p:cNvPr id="46" name="CuadroTexto 45"/>
          <p:cNvSpPr txBox="1"/>
          <p:nvPr/>
        </p:nvSpPr>
        <p:spPr>
          <a:xfrm>
            <a:off x="7498638" y="1569187"/>
            <a:ext cx="1318054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100" dirty="0" smtClean="0"/>
              <a:t>Recurso de arrastre, se le presenta al estudiante un cuadro con tres imágenes y tres frases que el estudiante debe arrastrar al lugar correspondiente. </a:t>
            </a:r>
          </a:p>
        </p:txBody>
      </p:sp>
      <p:sp>
        <p:nvSpPr>
          <p:cNvPr id="49" name="Rectángulo 48"/>
          <p:cNvSpPr>
            <a:spLocks noChangeArrowheads="1"/>
          </p:cNvSpPr>
          <p:nvPr/>
        </p:nvSpPr>
        <p:spPr bwMode="auto">
          <a:xfrm>
            <a:off x="-86340" y="2546648"/>
            <a:ext cx="1438411" cy="18466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s-CO" altLang="es-CO" sz="600" dirty="0" smtClean="0">
                <a:solidFill>
                  <a:srgbClr val="FF0000"/>
                </a:solidFill>
              </a:rPr>
              <a:t>IL_</a:t>
            </a:r>
            <a:r>
              <a:rPr kumimoji="1" lang="es-CO" altLang="ko-KR" sz="600" dirty="0" smtClean="0">
                <a:solidFill>
                  <a:srgbClr val="FF0000"/>
                </a:solidFill>
                <a:latin typeface="Verdana" panose="020B0604030504040204" pitchFamily="34" charset="0"/>
                <a:ea typeface="맑은 고딕" panose="020B0503020000020004" pitchFamily="34" charset="-127"/>
              </a:rPr>
              <a:t>S_G01_U04_L01_04_01_01</a:t>
            </a:r>
            <a:endParaRPr kumimoji="1" lang="ko-KR" altLang="en-US" sz="600" dirty="0">
              <a:solidFill>
                <a:srgbClr val="FF0000"/>
              </a:solidFill>
              <a:latin typeface="Verdana" panose="020B0604030504040204" pitchFamily="34" charset="0"/>
              <a:ea typeface="맑은 고딕" panose="020B0503020000020004" pitchFamily="34" charset="-127"/>
            </a:endParaRPr>
          </a:p>
        </p:txBody>
      </p:sp>
      <p:sp>
        <p:nvSpPr>
          <p:cNvPr id="55" name="Rectángulo 54"/>
          <p:cNvSpPr>
            <a:spLocks noChangeArrowheads="1"/>
          </p:cNvSpPr>
          <p:nvPr/>
        </p:nvSpPr>
        <p:spPr bwMode="auto">
          <a:xfrm>
            <a:off x="734770" y="3629517"/>
            <a:ext cx="1438411" cy="18466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s-CO" altLang="es-CO" sz="600" dirty="0" smtClean="0">
                <a:solidFill>
                  <a:srgbClr val="FF0000"/>
                </a:solidFill>
              </a:rPr>
              <a:t>IL_</a:t>
            </a:r>
            <a:r>
              <a:rPr kumimoji="1" lang="es-CO" altLang="ko-KR" sz="600" dirty="0" smtClean="0">
                <a:solidFill>
                  <a:srgbClr val="FF0000"/>
                </a:solidFill>
                <a:latin typeface="Verdana" panose="020B0604030504040204" pitchFamily="34" charset="0"/>
                <a:ea typeface="맑은 고딕" panose="020B0503020000020004" pitchFamily="34" charset="-127"/>
              </a:rPr>
              <a:t>S_G01_U04_L01_04_01_02</a:t>
            </a:r>
            <a:endParaRPr kumimoji="1" lang="ko-KR" altLang="en-US" sz="600" dirty="0">
              <a:solidFill>
                <a:srgbClr val="FF0000"/>
              </a:solidFill>
              <a:latin typeface="Verdana" panose="020B0604030504040204" pitchFamily="34" charset="0"/>
              <a:ea typeface="맑은 고딕" panose="020B0503020000020004" pitchFamily="34" charset="-127"/>
            </a:endParaRPr>
          </a:p>
        </p:txBody>
      </p:sp>
      <p:sp>
        <p:nvSpPr>
          <p:cNvPr id="56" name="Rectángulo 55"/>
          <p:cNvSpPr>
            <a:spLocks noChangeArrowheads="1"/>
          </p:cNvSpPr>
          <p:nvPr/>
        </p:nvSpPr>
        <p:spPr bwMode="auto">
          <a:xfrm>
            <a:off x="906" y="4449667"/>
            <a:ext cx="1438411" cy="18466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s-CO" altLang="es-CO" sz="600" dirty="0" smtClean="0">
                <a:solidFill>
                  <a:srgbClr val="FF0000"/>
                </a:solidFill>
              </a:rPr>
              <a:t>IL_</a:t>
            </a:r>
            <a:r>
              <a:rPr kumimoji="1" lang="es-CO" altLang="ko-KR" sz="600" dirty="0" smtClean="0">
                <a:solidFill>
                  <a:srgbClr val="FF0000"/>
                </a:solidFill>
                <a:latin typeface="Verdana" panose="020B0604030504040204" pitchFamily="34" charset="0"/>
                <a:ea typeface="맑은 고딕" panose="020B0503020000020004" pitchFamily="34" charset="-127"/>
              </a:rPr>
              <a:t>S_G01_U04_L01_04_01_03</a:t>
            </a:r>
            <a:endParaRPr kumimoji="1" lang="ko-KR" altLang="en-US" sz="600" dirty="0">
              <a:solidFill>
                <a:srgbClr val="FF0000"/>
              </a:solidFill>
              <a:latin typeface="Verdana" panose="020B0604030504040204" pitchFamily="34" charset="0"/>
              <a:ea typeface="맑은 고딕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61000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635000" y="33864"/>
            <a:ext cx="593432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Curso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6101616" y="33863"/>
            <a:ext cx="696024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Archivo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7332134" y="609598"/>
            <a:ext cx="1769533" cy="64633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Instrucciones para desarrolladores de contenido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21425" y="5096933"/>
            <a:ext cx="1846980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Narración y comentarios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635000" y="310862"/>
            <a:ext cx="1168400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Ciencias</a:t>
            </a:r>
          </a:p>
        </p:txBody>
      </p:sp>
      <p:sp>
        <p:nvSpPr>
          <p:cNvPr id="9" name="CuadroTexto 8"/>
          <p:cNvSpPr txBox="1"/>
          <p:nvPr/>
        </p:nvSpPr>
        <p:spPr>
          <a:xfrm>
            <a:off x="1409786" y="4757638"/>
            <a:ext cx="840295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Resumen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4631276" y="4757638"/>
            <a:ext cx="533848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CuadroTexto 33"/>
          <p:cNvSpPr txBox="1"/>
          <p:nvPr/>
        </p:nvSpPr>
        <p:spPr>
          <a:xfrm>
            <a:off x="1317715" y="37492"/>
            <a:ext cx="7104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dirty="0" smtClean="0"/>
              <a:t>01</a:t>
            </a:r>
            <a:endParaRPr lang="es-CO" sz="1400" dirty="0"/>
          </a:p>
        </p:txBody>
      </p:sp>
      <p:sp>
        <p:nvSpPr>
          <p:cNvPr id="19" name="CuadroTexto 18"/>
          <p:cNvSpPr txBox="1"/>
          <p:nvPr/>
        </p:nvSpPr>
        <p:spPr>
          <a:xfrm>
            <a:off x="7554097" y="1534654"/>
            <a:ext cx="1029730" cy="25565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/>
          </a:p>
        </p:txBody>
      </p:sp>
      <p:sp>
        <p:nvSpPr>
          <p:cNvPr id="48" name="CuadroTexto 47"/>
          <p:cNvSpPr txBox="1"/>
          <p:nvPr/>
        </p:nvSpPr>
        <p:spPr>
          <a:xfrm>
            <a:off x="7414513" y="115125"/>
            <a:ext cx="1486304" cy="36933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9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S_G01_U02_LO4_04_01</a:t>
            </a:r>
          </a:p>
          <a:p>
            <a:endParaRPr lang="es-CO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ángulo 10"/>
          <p:cNvSpPr/>
          <p:nvPr/>
        </p:nvSpPr>
        <p:spPr>
          <a:xfrm>
            <a:off x="4631276" y="4727601"/>
            <a:ext cx="5052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dirty="0" smtClean="0">
                <a:latin typeface="Arial" panose="020B0604020202020204" pitchFamily="34" charset="0"/>
                <a:cs typeface="Arial" panose="020B0604020202020204" pitchFamily="34" charset="0"/>
              </a:rPr>
              <a:t>2/3</a:t>
            </a:r>
            <a:endParaRPr lang="es-CO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CuadroTexto 34"/>
          <p:cNvSpPr txBox="1"/>
          <p:nvPr/>
        </p:nvSpPr>
        <p:spPr>
          <a:xfrm>
            <a:off x="2454472" y="142496"/>
            <a:ext cx="3095642" cy="25391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>
              <a:spcAft>
                <a:spcPts val="0"/>
              </a:spcAft>
            </a:pPr>
            <a:r>
              <a:rPr lang="es-CO" sz="1050" dirty="0"/>
              <a:t>¿Qué le pasa al agua cuando la enfrío o la caliento?</a:t>
            </a:r>
            <a:endParaRPr lang="es-CO" sz="1200" dirty="0"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pic>
        <p:nvPicPr>
          <p:cNvPr id="23" name="Imagen 2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25" y="617898"/>
            <a:ext cx="7252586" cy="4008251"/>
          </a:xfrm>
          <a:prstGeom prst="rect">
            <a:avLst/>
          </a:prstGeom>
        </p:spPr>
      </p:pic>
      <p:sp>
        <p:nvSpPr>
          <p:cNvPr id="47" name="CuadroTexto 46"/>
          <p:cNvSpPr txBox="1"/>
          <p:nvPr/>
        </p:nvSpPr>
        <p:spPr>
          <a:xfrm>
            <a:off x="0" y="1284634"/>
            <a:ext cx="893193" cy="253916"/>
          </a:xfrm>
          <a:prstGeom prst="rect">
            <a:avLst/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050" dirty="0" smtClean="0"/>
              <a:t>Resumen </a:t>
            </a:r>
            <a:r>
              <a:rPr lang="es-CO" sz="1050" dirty="0" smtClean="0">
                <a:sym typeface="Wingdings 3" panose="05040102010807070707" pitchFamily="18" charset="2"/>
              </a:rPr>
              <a:t></a:t>
            </a:r>
            <a:r>
              <a:rPr lang="es-CO" sz="1050" dirty="0" smtClean="0"/>
              <a:t>  </a:t>
            </a:r>
            <a:endParaRPr lang="es-CO" sz="1050" dirty="0"/>
          </a:p>
        </p:txBody>
      </p:sp>
      <p:sp>
        <p:nvSpPr>
          <p:cNvPr id="22" name="CuadroTexto 21"/>
          <p:cNvSpPr txBox="1"/>
          <p:nvPr/>
        </p:nvSpPr>
        <p:spPr>
          <a:xfrm>
            <a:off x="21425" y="871400"/>
            <a:ext cx="3461717" cy="307777"/>
          </a:xfrm>
          <a:prstGeom prst="rect">
            <a:avLst/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400" dirty="0"/>
              <a:t>¿</a:t>
            </a:r>
            <a:r>
              <a:rPr lang="es-CO" sz="1400" dirty="0" smtClean="0"/>
              <a:t>Qué le pasa al agua si la enfrió o la caliento?</a:t>
            </a:r>
            <a:endParaRPr lang="es-CO" sz="1400" dirty="0"/>
          </a:p>
        </p:txBody>
      </p:sp>
      <p:sp>
        <p:nvSpPr>
          <p:cNvPr id="12" name="Rectángulo 11"/>
          <p:cNvSpPr/>
          <p:nvPr/>
        </p:nvSpPr>
        <p:spPr>
          <a:xfrm>
            <a:off x="94396" y="1866473"/>
            <a:ext cx="1933753" cy="2759676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3" name="CuadroTexto 12"/>
          <p:cNvSpPr txBox="1"/>
          <p:nvPr/>
        </p:nvSpPr>
        <p:spPr>
          <a:xfrm>
            <a:off x="1551297" y="1672589"/>
            <a:ext cx="4058671" cy="276999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s-CO" sz="1200" b="1" dirty="0" smtClean="0"/>
              <a:t>Ubica las imágenes y los textos en el lugar correspondiente</a:t>
            </a:r>
            <a:endParaRPr lang="es-CO" sz="1200" b="1" dirty="0"/>
          </a:p>
        </p:txBody>
      </p:sp>
      <p:sp>
        <p:nvSpPr>
          <p:cNvPr id="16" name="CuadroTexto 15"/>
          <p:cNvSpPr txBox="1"/>
          <p:nvPr/>
        </p:nvSpPr>
        <p:spPr>
          <a:xfrm>
            <a:off x="3152903" y="2031091"/>
            <a:ext cx="23972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200" b="1" dirty="0" smtClean="0"/>
              <a:t>El agua se presenta en tres estados </a:t>
            </a:r>
            <a:endParaRPr lang="es-CO" sz="1200" b="1" dirty="0"/>
          </a:p>
        </p:txBody>
      </p:sp>
      <p:cxnSp>
        <p:nvCxnSpPr>
          <p:cNvPr id="18" name="Conector recto de flecha 17"/>
          <p:cNvCxnSpPr/>
          <p:nvPr/>
        </p:nvCxnSpPr>
        <p:spPr>
          <a:xfrm flipH="1">
            <a:off x="4343271" y="2307154"/>
            <a:ext cx="8237" cy="222422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ector recto 20"/>
          <p:cNvCxnSpPr/>
          <p:nvPr/>
        </p:nvCxnSpPr>
        <p:spPr>
          <a:xfrm flipV="1">
            <a:off x="2248930" y="2529576"/>
            <a:ext cx="4425938" cy="5114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ector recto de flecha 29"/>
          <p:cNvCxnSpPr/>
          <p:nvPr/>
        </p:nvCxnSpPr>
        <p:spPr>
          <a:xfrm flipH="1">
            <a:off x="2248930" y="2583513"/>
            <a:ext cx="8237" cy="222422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ector recto de flecha 30"/>
          <p:cNvCxnSpPr/>
          <p:nvPr/>
        </p:nvCxnSpPr>
        <p:spPr>
          <a:xfrm flipH="1">
            <a:off x="4351508" y="2558877"/>
            <a:ext cx="8237" cy="222422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ector recto de flecha 31"/>
          <p:cNvCxnSpPr/>
          <p:nvPr/>
        </p:nvCxnSpPr>
        <p:spPr>
          <a:xfrm flipH="1">
            <a:off x="6658393" y="2522755"/>
            <a:ext cx="8237" cy="222422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CuadroTexto 35"/>
          <p:cNvSpPr txBox="1"/>
          <p:nvPr/>
        </p:nvSpPr>
        <p:spPr>
          <a:xfrm>
            <a:off x="2020864" y="2822539"/>
            <a:ext cx="9872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200" b="1" dirty="0" smtClean="0"/>
              <a:t>Agua sólida</a:t>
            </a:r>
            <a:endParaRPr lang="es-CO" sz="1200" b="1" dirty="0"/>
          </a:p>
        </p:txBody>
      </p:sp>
      <p:sp>
        <p:nvSpPr>
          <p:cNvPr id="37" name="CuadroTexto 36"/>
          <p:cNvSpPr txBox="1"/>
          <p:nvPr/>
        </p:nvSpPr>
        <p:spPr>
          <a:xfrm>
            <a:off x="5881817" y="2733581"/>
            <a:ext cx="10741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200" b="1" dirty="0" smtClean="0"/>
              <a:t>Agua gaseosa</a:t>
            </a:r>
            <a:endParaRPr lang="es-CO" sz="1200" b="1" dirty="0"/>
          </a:p>
        </p:txBody>
      </p:sp>
      <p:cxnSp>
        <p:nvCxnSpPr>
          <p:cNvPr id="38" name="Conector recto de flecha 37"/>
          <p:cNvCxnSpPr/>
          <p:nvPr/>
        </p:nvCxnSpPr>
        <p:spPr>
          <a:xfrm flipH="1">
            <a:off x="2267046" y="3090403"/>
            <a:ext cx="8237" cy="222422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Conector recto de flecha 38"/>
          <p:cNvCxnSpPr/>
          <p:nvPr/>
        </p:nvCxnSpPr>
        <p:spPr>
          <a:xfrm flipH="1">
            <a:off x="4332555" y="3057362"/>
            <a:ext cx="8237" cy="222422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onector recto de flecha 39"/>
          <p:cNvCxnSpPr/>
          <p:nvPr/>
        </p:nvCxnSpPr>
        <p:spPr>
          <a:xfrm flipH="1">
            <a:off x="6658393" y="2965114"/>
            <a:ext cx="8237" cy="222422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ángulo 25"/>
          <p:cNvSpPr/>
          <p:nvPr/>
        </p:nvSpPr>
        <p:spPr>
          <a:xfrm>
            <a:off x="2098120" y="3342862"/>
            <a:ext cx="747764" cy="70398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2" name="Rectángulo 41"/>
          <p:cNvSpPr/>
          <p:nvPr/>
        </p:nvSpPr>
        <p:spPr>
          <a:xfrm>
            <a:off x="6219416" y="3215880"/>
            <a:ext cx="747764" cy="70398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3" name="Rectángulo 42"/>
          <p:cNvSpPr/>
          <p:nvPr/>
        </p:nvSpPr>
        <p:spPr>
          <a:xfrm>
            <a:off x="4026883" y="3279784"/>
            <a:ext cx="747764" cy="70398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cxnSp>
        <p:nvCxnSpPr>
          <p:cNvPr id="28" name="Conector recto de flecha 27"/>
          <p:cNvCxnSpPr/>
          <p:nvPr/>
        </p:nvCxnSpPr>
        <p:spPr>
          <a:xfrm flipH="1">
            <a:off x="2931278" y="3693211"/>
            <a:ext cx="938607" cy="252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CuadroTexto 28"/>
          <p:cNvSpPr txBox="1"/>
          <p:nvPr/>
        </p:nvSpPr>
        <p:spPr>
          <a:xfrm>
            <a:off x="5105861" y="3228519"/>
            <a:ext cx="849785" cy="3693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es-CO" dirty="0"/>
          </a:p>
        </p:txBody>
      </p:sp>
      <p:sp>
        <p:nvSpPr>
          <p:cNvPr id="51" name="CuadroTexto 50"/>
          <p:cNvSpPr txBox="1"/>
          <p:nvPr/>
        </p:nvSpPr>
        <p:spPr>
          <a:xfrm>
            <a:off x="3833177" y="2725786"/>
            <a:ext cx="9872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200" b="1" dirty="0" smtClean="0"/>
              <a:t>Agua líquida</a:t>
            </a:r>
            <a:endParaRPr lang="es-CO" sz="1200" b="1" dirty="0"/>
          </a:p>
        </p:txBody>
      </p:sp>
      <p:cxnSp>
        <p:nvCxnSpPr>
          <p:cNvPr id="54" name="Conector recto de flecha 53"/>
          <p:cNvCxnSpPr/>
          <p:nvPr/>
        </p:nvCxnSpPr>
        <p:spPr>
          <a:xfrm>
            <a:off x="4875109" y="3681902"/>
            <a:ext cx="1212422" cy="2261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CuadroTexto 56"/>
          <p:cNvSpPr txBox="1"/>
          <p:nvPr/>
        </p:nvSpPr>
        <p:spPr>
          <a:xfrm>
            <a:off x="3020100" y="3227629"/>
            <a:ext cx="849785" cy="3693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es-CO" dirty="0"/>
          </a:p>
        </p:txBody>
      </p:sp>
      <p:cxnSp>
        <p:nvCxnSpPr>
          <p:cNvPr id="60" name="Conector recto de flecha 59"/>
          <p:cNvCxnSpPr/>
          <p:nvPr/>
        </p:nvCxnSpPr>
        <p:spPr>
          <a:xfrm>
            <a:off x="2990423" y="3881379"/>
            <a:ext cx="891920" cy="9746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CuadroTexto 61"/>
          <p:cNvSpPr txBox="1"/>
          <p:nvPr/>
        </p:nvSpPr>
        <p:spPr>
          <a:xfrm>
            <a:off x="3014038" y="4005968"/>
            <a:ext cx="849785" cy="3693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es-CO" dirty="0"/>
          </a:p>
        </p:txBody>
      </p:sp>
      <p:pic>
        <p:nvPicPr>
          <p:cNvPr id="24" name="Imagen 2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046353" y="3367402"/>
            <a:ext cx="709977" cy="542108"/>
          </a:xfrm>
          <a:prstGeom prst="rect">
            <a:avLst/>
          </a:prstGeom>
        </p:spPr>
      </p:pic>
      <p:pic>
        <p:nvPicPr>
          <p:cNvPr id="25" name="Imagen 2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191714" y="3334361"/>
            <a:ext cx="376564" cy="571053"/>
          </a:xfrm>
          <a:prstGeom prst="rect">
            <a:avLst/>
          </a:prstGeom>
        </p:spPr>
      </p:pic>
      <p:pic>
        <p:nvPicPr>
          <p:cNvPr id="15" name="Imagen 14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258568" y="3265109"/>
            <a:ext cx="688395" cy="663704"/>
          </a:xfrm>
          <a:prstGeom prst="rect">
            <a:avLst/>
          </a:prstGeom>
        </p:spPr>
      </p:pic>
      <p:sp>
        <p:nvSpPr>
          <p:cNvPr id="50" name="CuadroTexto 49"/>
          <p:cNvSpPr txBox="1"/>
          <p:nvPr/>
        </p:nvSpPr>
        <p:spPr>
          <a:xfrm>
            <a:off x="3016680" y="3272095"/>
            <a:ext cx="849785" cy="27699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CO" sz="1200" dirty="0" smtClean="0"/>
              <a:t>Si la enfrío</a:t>
            </a:r>
            <a:endParaRPr lang="es-CO" sz="1200" dirty="0"/>
          </a:p>
        </p:txBody>
      </p:sp>
      <p:sp>
        <p:nvSpPr>
          <p:cNvPr id="58" name="CuadroTexto 57"/>
          <p:cNvSpPr txBox="1"/>
          <p:nvPr/>
        </p:nvSpPr>
        <p:spPr>
          <a:xfrm>
            <a:off x="5105772" y="3296497"/>
            <a:ext cx="867888" cy="25391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CO" sz="1050" dirty="0" smtClean="0"/>
              <a:t>Si la caliento</a:t>
            </a:r>
            <a:endParaRPr lang="es-CO" sz="1050" dirty="0"/>
          </a:p>
        </p:txBody>
      </p:sp>
      <p:sp>
        <p:nvSpPr>
          <p:cNvPr id="63" name="CuadroTexto 62"/>
          <p:cNvSpPr txBox="1"/>
          <p:nvPr/>
        </p:nvSpPr>
        <p:spPr>
          <a:xfrm>
            <a:off x="3002882" y="3981638"/>
            <a:ext cx="849785" cy="55399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CO" sz="1000" dirty="0" smtClean="0"/>
              <a:t>A temperatura ambiente</a:t>
            </a:r>
            <a:endParaRPr lang="es-CO" sz="1000" dirty="0"/>
          </a:p>
        </p:txBody>
      </p:sp>
      <p:pic>
        <p:nvPicPr>
          <p:cNvPr id="46" name="Imagen 45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91658" y="2580719"/>
            <a:ext cx="1420840" cy="1300660"/>
          </a:xfrm>
          <a:prstGeom prst="rect">
            <a:avLst/>
          </a:prstGeom>
        </p:spPr>
      </p:pic>
      <p:sp>
        <p:nvSpPr>
          <p:cNvPr id="49" name="CuadroTexto 48"/>
          <p:cNvSpPr txBox="1"/>
          <p:nvPr/>
        </p:nvSpPr>
        <p:spPr>
          <a:xfrm>
            <a:off x="7498638" y="1569187"/>
            <a:ext cx="131805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100" dirty="0" smtClean="0"/>
              <a:t>Realimentación </a:t>
            </a:r>
          </a:p>
        </p:txBody>
      </p:sp>
    </p:spTree>
    <p:extLst>
      <p:ext uri="{BB962C8B-B14F-4D97-AF65-F5344CB8AC3E}">
        <p14:creationId xmlns:p14="http://schemas.microsoft.com/office/powerpoint/2010/main" xmlns="" val="2037572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635000" y="33864"/>
            <a:ext cx="593432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Curso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6101616" y="33863"/>
            <a:ext cx="696024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Archivo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7332134" y="609598"/>
            <a:ext cx="1769533" cy="64633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Instrucciones para desarrolladores de contenido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21425" y="5096933"/>
            <a:ext cx="1846980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Narración y comentarios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635000" y="310862"/>
            <a:ext cx="1168400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Ciencias</a:t>
            </a:r>
          </a:p>
        </p:txBody>
      </p:sp>
      <p:sp>
        <p:nvSpPr>
          <p:cNvPr id="9" name="CuadroTexto 8"/>
          <p:cNvSpPr txBox="1"/>
          <p:nvPr/>
        </p:nvSpPr>
        <p:spPr>
          <a:xfrm>
            <a:off x="1439334" y="4757638"/>
            <a:ext cx="840295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Resumen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4631276" y="4757638"/>
            <a:ext cx="533848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CuadroTexto 33"/>
          <p:cNvSpPr txBox="1"/>
          <p:nvPr/>
        </p:nvSpPr>
        <p:spPr>
          <a:xfrm>
            <a:off x="1317715" y="37492"/>
            <a:ext cx="7104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dirty="0" smtClean="0"/>
              <a:t>01</a:t>
            </a:r>
            <a:endParaRPr lang="es-CO" sz="1400" dirty="0"/>
          </a:p>
        </p:txBody>
      </p:sp>
      <p:sp>
        <p:nvSpPr>
          <p:cNvPr id="19" name="CuadroTexto 18"/>
          <p:cNvSpPr txBox="1"/>
          <p:nvPr/>
        </p:nvSpPr>
        <p:spPr>
          <a:xfrm>
            <a:off x="7554097" y="1534654"/>
            <a:ext cx="1029730" cy="25565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/>
          </a:p>
        </p:txBody>
      </p:sp>
      <p:sp>
        <p:nvSpPr>
          <p:cNvPr id="48" name="CuadroTexto 47"/>
          <p:cNvSpPr txBox="1"/>
          <p:nvPr/>
        </p:nvSpPr>
        <p:spPr>
          <a:xfrm>
            <a:off x="7414513" y="115125"/>
            <a:ext cx="1486304" cy="36933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9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S_G01_U02_LO4_04_01</a:t>
            </a:r>
          </a:p>
          <a:p>
            <a:endParaRPr lang="es-CO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ángulo 10"/>
          <p:cNvSpPr/>
          <p:nvPr/>
        </p:nvSpPr>
        <p:spPr>
          <a:xfrm>
            <a:off x="4631276" y="4727601"/>
            <a:ext cx="5052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dirty="0" smtClean="0">
                <a:latin typeface="Arial" panose="020B0604020202020204" pitchFamily="34" charset="0"/>
                <a:cs typeface="Arial" panose="020B0604020202020204" pitchFamily="34" charset="0"/>
              </a:rPr>
              <a:t>3/3</a:t>
            </a:r>
            <a:endParaRPr lang="es-CO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CuadroTexto 34"/>
          <p:cNvSpPr txBox="1"/>
          <p:nvPr/>
        </p:nvSpPr>
        <p:spPr>
          <a:xfrm>
            <a:off x="2454472" y="142496"/>
            <a:ext cx="3095642" cy="25391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>
              <a:spcAft>
                <a:spcPts val="0"/>
              </a:spcAft>
            </a:pPr>
            <a:r>
              <a:rPr lang="es-CO" sz="1050" dirty="0"/>
              <a:t>¿Qué le pasa al agua cuando la enfrío o la caliento?</a:t>
            </a:r>
            <a:endParaRPr lang="es-CO" sz="1200" dirty="0"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pic>
        <p:nvPicPr>
          <p:cNvPr id="23" name="Imagen 2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25" y="617898"/>
            <a:ext cx="7252586" cy="4008251"/>
          </a:xfrm>
          <a:prstGeom prst="rect">
            <a:avLst/>
          </a:prstGeom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8751" y="1201087"/>
            <a:ext cx="7165260" cy="3425061"/>
          </a:xfrm>
          <a:prstGeom prst="rect">
            <a:avLst/>
          </a:prstGeom>
        </p:spPr>
      </p:pic>
      <p:sp>
        <p:nvSpPr>
          <p:cNvPr id="8" name="CuadroTexto 7"/>
          <p:cNvSpPr txBox="1"/>
          <p:nvPr/>
        </p:nvSpPr>
        <p:spPr>
          <a:xfrm>
            <a:off x="117804" y="4194520"/>
            <a:ext cx="7059827" cy="461665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s-CO" sz="1200" dirty="0" smtClean="0"/>
              <a:t>La Sierra </a:t>
            </a:r>
            <a:r>
              <a:rPr lang="es-CO" sz="1200" dirty="0"/>
              <a:t>N</a:t>
            </a:r>
            <a:r>
              <a:rPr lang="es-CO" sz="1200" dirty="0" smtClean="0"/>
              <a:t>evada de Santa Marta queda en la Costa Caribe, al norte de Colombia y es una de las montañas más grandes del país. ¡Explórala y completa los espacios en blanco! </a:t>
            </a:r>
            <a:endParaRPr lang="es-CO" sz="1200" dirty="0"/>
          </a:p>
        </p:txBody>
      </p:sp>
      <p:sp>
        <p:nvSpPr>
          <p:cNvPr id="17" name="CuadroTexto 16"/>
          <p:cNvSpPr txBox="1"/>
          <p:nvPr/>
        </p:nvSpPr>
        <p:spPr>
          <a:xfrm>
            <a:off x="4077730" y="3751590"/>
            <a:ext cx="33367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800" dirty="0" smtClean="0">
                <a:solidFill>
                  <a:srgbClr val="FF0000"/>
                </a:solidFill>
              </a:rPr>
              <a:t>Tomado </a:t>
            </a:r>
            <a:r>
              <a:rPr lang="es-CO" sz="800" dirty="0" err="1" smtClean="0">
                <a:solidFill>
                  <a:srgbClr val="FF0000"/>
                </a:solidFill>
              </a:rPr>
              <a:t>de:http</a:t>
            </a:r>
            <a:r>
              <a:rPr lang="es-CO" sz="800" dirty="0">
                <a:solidFill>
                  <a:srgbClr val="FF0000"/>
                </a:solidFill>
              </a:rPr>
              <a:t>://blogs.eltiempo.com/disenando-una-nueva-via/2014/08/21/desde-la-sierra-nevada-un-mensaje-sobre-el-agua-y-los-humanos/</a:t>
            </a:r>
          </a:p>
        </p:txBody>
      </p:sp>
      <p:sp>
        <p:nvSpPr>
          <p:cNvPr id="22" name="CuadroTexto 21"/>
          <p:cNvSpPr txBox="1"/>
          <p:nvPr/>
        </p:nvSpPr>
        <p:spPr>
          <a:xfrm>
            <a:off x="75915" y="1107243"/>
            <a:ext cx="3904467" cy="307777"/>
          </a:xfrm>
          <a:prstGeom prst="rect">
            <a:avLst/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400" dirty="0" smtClean="0"/>
              <a:t>Conoce un sitio asombroso y practica lo aprendido </a:t>
            </a:r>
            <a:endParaRPr lang="es-CO" sz="1400" dirty="0"/>
          </a:p>
        </p:txBody>
      </p:sp>
      <p:sp>
        <p:nvSpPr>
          <p:cNvPr id="47" name="CuadroTexto 46"/>
          <p:cNvSpPr txBox="1"/>
          <p:nvPr/>
        </p:nvSpPr>
        <p:spPr>
          <a:xfrm>
            <a:off x="75915" y="1501139"/>
            <a:ext cx="893193" cy="253916"/>
          </a:xfrm>
          <a:prstGeom prst="rect">
            <a:avLst/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050" dirty="0" smtClean="0"/>
              <a:t>Resumen </a:t>
            </a:r>
            <a:r>
              <a:rPr lang="es-CO" sz="1050" dirty="0" smtClean="0">
                <a:sym typeface="Wingdings 3" panose="05040102010807070707" pitchFamily="18" charset="2"/>
              </a:rPr>
              <a:t></a:t>
            </a:r>
            <a:r>
              <a:rPr lang="es-CO" sz="1050" dirty="0" smtClean="0"/>
              <a:t>  </a:t>
            </a:r>
            <a:endParaRPr lang="es-CO" sz="1050" dirty="0"/>
          </a:p>
        </p:txBody>
      </p:sp>
      <p:cxnSp>
        <p:nvCxnSpPr>
          <p:cNvPr id="27" name="Conector recto de flecha 26"/>
          <p:cNvCxnSpPr/>
          <p:nvPr/>
        </p:nvCxnSpPr>
        <p:spPr>
          <a:xfrm flipH="1">
            <a:off x="4555524" y="1552726"/>
            <a:ext cx="469557" cy="1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CuadroTexto 43"/>
          <p:cNvSpPr txBox="1"/>
          <p:nvPr/>
        </p:nvSpPr>
        <p:spPr>
          <a:xfrm>
            <a:off x="5083204" y="1255929"/>
            <a:ext cx="1218742" cy="430887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CO" sz="1100" dirty="0" smtClean="0"/>
              <a:t>Aquí hay agua en estado_________</a:t>
            </a:r>
            <a:endParaRPr lang="es-CO" sz="1100" dirty="0"/>
          </a:p>
        </p:txBody>
      </p:sp>
      <p:cxnSp>
        <p:nvCxnSpPr>
          <p:cNvPr id="55" name="Conector recto de flecha 54"/>
          <p:cNvCxnSpPr/>
          <p:nvPr/>
        </p:nvCxnSpPr>
        <p:spPr>
          <a:xfrm flipH="1">
            <a:off x="1672932" y="3749408"/>
            <a:ext cx="283197" cy="4364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CuadroTexto 58"/>
          <p:cNvSpPr txBox="1"/>
          <p:nvPr/>
        </p:nvSpPr>
        <p:spPr>
          <a:xfrm>
            <a:off x="2014252" y="3498503"/>
            <a:ext cx="1289121" cy="430887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CO" sz="1100" dirty="0" smtClean="0"/>
              <a:t>Aquí hay agua en estado______</a:t>
            </a:r>
            <a:endParaRPr lang="es-CO" sz="1100" dirty="0"/>
          </a:p>
        </p:txBody>
      </p:sp>
      <p:cxnSp>
        <p:nvCxnSpPr>
          <p:cNvPr id="61" name="Conector recto de flecha 60"/>
          <p:cNvCxnSpPr/>
          <p:nvPr/>
        </p:nvCxnSpPr>
        <p:spPr>
          <a:xfrm flipH="1">
            <a:off x="3688238" y="2313404"/>
            <a:ext cx="283197" cy="4364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CuadroTexto 63"/>
          <p:cNvSpPr txBox="1"/>
          <p:nvPr/>
        </p:nvSpPr>
        <p:spPr>
          <a:xfrm>
            <a:off x="4077730" y="2209295"/>
            <a:ext cx="1187053" cy="430887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CO" sz="1100" dirty="0" smtClean="0"/>
              <a:t>Aquí hay agua en estado______</a:t>
            </a:r>
            <a:endParaRPr lang="es-CO" sz="1100" dirty="0"/>
          </a:p>
        </p:txBody>
      </p:sp>
      <p:sp>
        <p:nvSpPr>
          <p:cNvPr id="26" name="CuadroTexto 25"/>
          <p:cNvSpPr txBox="1"/>
          <p:nvPr/>
        </p:nvSpPr>
        <p:spPr>
          <a:xfrm>
            <a:off x="7498638" y="1569187"/>
            <a:ext cx="131805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100" dirty="0" smtClean="0"/>
              <a:t>Se presenta la fotografía de la Sierra Nevada de Santa Marta  y flechas que señalan las nubes, el nevado y el agua; habilitar los espacios para  que lo estudiantes escriban.</a:t>
            </a:r>
          </a:p>
          <a:p>
            <a:pPr algn="just"/>
            <a:endParaRPr lang="es-CO" sz="1100" dirty="0" smtClean="0"/>
          </a:p>
        </p:txBody>
      </p:sp>
      <p:sp>
        <p:nvSpPr>
          <p:cNvPr id="28" name="Rectángulo 27"/>
          <p:cNvSpPr>
            <a:spLocks noChangeArrowheads="1"/>
          </p:cNvSpPr>
          <p:nvPr/>
        </p:nvSpPr>
        <p:spPr bwMode="auto">
          <a:xfrm>
            <a:off x="-86340" y="2546648"/>
            <a:ext cx="1438411" cy="18466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s-CO" altLang="es-CO" sz="600" dirty="0" smtClean="0">
                <a:solidFill>
                  <a:srgbClr val="FF0000"/>
                </a:solidFill>
              </a:rPr>
              <a:t>IL_</a:t>
            </a:r>
            <a:r>
              <a:rPr kumimoji="1" lang="es-CO" altLang="ko-KR" sz="600" dirty="0" smtClean="0">
                <a:solidFill>
                  <a:srgbClr val="FF0000"/>
                </a:solidFill>
                <a:latin typeface="Verdana" panose="020B0604030504040204" pitchFamily="34" charset="0"/>
                <a:ea typeface="맑은 고딕" panose="020B0503020000020004" pitchFamily="34" charset="-127"/>
              </a:rPr>
              <a:t>S_G01_U04_L01_04_01_04</a:t>
            </a:r>
            <a:endParaRPr kumimoji="1" lang="ko-KR" altLang="en-US" sz="600" dirty="0">
              <a:solidFill>
                <a:srgbClr val="FF0000"/>
              </a:solidFill>
              <a:latin typeface="Verdana" panose="020B0604030504040204" pitchFamily="34" charset="0"/>
              <a:ea typeface="맑은 고딕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49177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635000" y="33864"/>
            <a:ext cx="593432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Curso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6101616" y="33863"/>
            <a:ext cx="696024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Archivo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7332134" y="609598"/>
            <a:ext cx="1769533" cy="64633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Instrucciones para desarrolladores de contenido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21425" y="5096933"/>
            <a:ext cx="1846980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Narración y comentarios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CuadroTexto 7"/>
          <p:cNvSpPr txBox="1"/>
          <p:nvPr/>
        </p:nvSpPr>
        <p:spPr>
          <a:xfrm>
            <a:off x="635000" y="269014"/>
            <a:ext cx="1168400" cy="246221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CO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Materia: Ciencias</a:t>
            </a:r>
            <a:endParaRPr lang="es-CO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CuadroTexto 8"/>
          <p:cNvSpPr txBox="1"/>
          <p:nvPr/>
        </p:nvSpPr>
        <p:spPr>
          <a:xfrm>
            <a:off x="1892683" y="106682"/>
            <a:ext cx="4145652" cy="415498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CO" sz="1050" dirty="0"/>
              <a:t>¿Qué le pasa al agua cuando la enfrío o la caliento?</a:t>
            </a:r>
            <a:endParaRPr lang="es-CO" sz="1200" dirty="0"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algn="ctr"/>
            <a:endParaRPr lang="es-CO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7414513" y="115125"/>
            <a:ext cx="1486304" cy="23083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S_G01_U04_LO1_05_01</a:t>
            </a:r>
            <a:endParaRPr lang="es-CO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CuadroTexto 10"/>
          <p:cNvSpPr txBox="1"/>
          <p:nvPr/>
        </p:nvSpPr>
        <p:spPr>
          <a:xfrm>
            <a:off x="1217983" y="4757637"/>
            <a:ext cx="611642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Tarea 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CuadroTexto 11"/>
          <p:cNvSpPr txBox="1"/>
          <p:nvPr/>
        </p:nvSpPr>
        <p:spPr>
          <a:xfrm>
            <a:off x="4631276" y="4757638"/>
            <a:ext cx="397866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1/1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ángulo 12"/>
          <p:cNvSpPr/>
          <p:nvPr/>
        </p:nvSpPr>
        <p:spPr>
          <a:xfrm>
            <a:off x="720215" y="1484249"/>
            <a:ext cx="5857840" cy="306207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4" name="Botón de acción: Hacia delante o Siguiente 13">
            <a:hlinkClick r:id="" action="ppaction://hlinkshowjump?jump=nextslide" highlightClick="1"/>
          </p:cNvPr>
          <p:cNvSpPr/>
          <p:nvPr/>
        </p:nvSpPr>
        <p:spPr>
          <a:xfrm>
            <a:off x="3291144" y="2564180"/>
            <a:ext cx="863609" cy="902208"/>
          </a:xfrm>
          <a:prstGeom prst="actionButtonForwardNex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5" name="CuadroTexto 14"/>
          <p:cNvSpPr txBox="1"/>
          <p:nvPr/>
        </p:nvSpPr>
        <p:spPr>
          <a:xfrm>
            <a:off x="48087" y="649700"/>
            <a:ext cx="3960123" cy="369332"/>
          </a:xfrm>
          <a:prstGeom prst="rect">
            <a:avLst/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ES" dirty="0"/>
              <a:t>¡Diviértete y aprende haciendo helados!</a:t>
            </a:r>
            <a:endParaRPr lang="es-CO" dirty="0"/>
          </a:p>
        </p:txBody>
      </p:sp>
      <p:sp>
        <p:nvSpPr>
          <p:cNvPr id="7" name="CuadroTexto 6"/>
          <p:cNvSpPr txBox="1"/>
          <p:nvPr/>
        </p:nvSpPr>
        <p:spPr>
          <a:xfrm>
            <a:off x="1317715" y="37492"/>
            <a:ext cx="7104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dirty="0" smtClean="0"/>
              <a:t>01</a:t>
            </a:r>
            <a:endParaRPr lang="es-CO" sz="1400" dirty="0"/>
          </a:p>
        </p:txBody>
      </p:sp>
      <p:sp>
        <p:nvSpPr>
          <p:cNvPr id="16" name="Rectángulo 15"/>
          <p:cNvSpPr/>
          <p:nvPr/>
        </p:nvSpPr>
        <p:spPr>
          <a:xfrm>
            <a:off x="7332134" y="3356187"/>
            <a:ext cx="1726659" cy="253916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s-CO" sz="1050" dirty="0">
                <a:solidFill>
                  <a:srgbClr val="FF0000"/>
                </a:solidFill>
              </a:rPr>
              <a:t>VS_S_G01_U04_LO1_05_01</a:t>
            </a:r>
          </a:p>
        </p:txBody>
      </p:sp>
      <p:sp>
        <p:nvSpPr>
          <p:cNvPr id="6" name="CuadroTexto 5"/>
          <p:cNvSpPr txBox="1"/>
          <p:nvPr/>
        </p:nvSpPr>
        <p:spPr>
          <a:xfrm>
            <a:off x="7414513" y="2269213"/>
            <a:ext cx="13258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200" dirty="0" smtClean="0"/>
              <a:t>Video con tomas de estudio de la preparación de helados</a:t>
            </a:r>
            <a:endParaRPr lang="es-CO" sz="1200" dirty="0"/>
          </a:p>
        </p:txBody>
      </p:sp>
      <p:sp>
        <p:nvSpPr>
          <p:cNvPr id="18" name="CuadroTexto 17"/>
          <p:cNvSpPr txBox="1"/>
          <p:nvPr/>
        </p:nvSpPr>
        <p:spPr>
          <a:xfrm>
            <a:off x="48087" y="1086932"/>
            <a:ext cx="680314" cy="276999"/>
          </a:xfrm>
          <a:prstGeom prst="rect">
            <a:avLst/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200" dirty="0" smtClean="0"/>
              <a:t>Tarea</a:t>
            </a:r>
            <a:r>
              <a:rPr lang="es-CO" sz="1200" smtClean="0">
                <a:sym typeface="Wingdings 3" panose="05040102010807070707" pitchFamily="18" charset="2"/>
              </a:rPr>
              <a:t></a:t>
            </a:r>
            <a:r>
              <a:rPr lang="es-CO" sz="1200" smtClean="0"/>
              <a:t> </a:t>
            </a:r>
            <a:endParaRPr lang="es-CO" sz="1200" dirty="0"/>
          </a:p>
        </p:txBody>
      </p:sp>
    </p:spTree>
    <p:extLst>
      <p:ext uri="{BB962C8B-B14F-4D97-AF65-F5344CB8AC3E}">
        <p14:creationId xmlns:p14="http://schemas.microsoft.com/office/powerpoint/2010/main" xmlns="" val="3024849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635000" y="33864"/>
            <a:ext cx="593432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Curso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6101616" y="33863"/>
            <a:ext cx="696024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Archivo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7332134" y="609598"/>
            <a:ext cx="1769533" cy="64633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Instrucciones para desarrolladores de contenido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21425" y="5096933"/>
            <a:ext cx="1846980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Narración y comentarios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CuadroTexto 7"/>
          <p:cNvSpPr txBox="1"/>
          <p:nvPr/>
        </p:nvSpPr>
        <p:spPr>
          <a:xfrm>
            <a:off x="635000" y="269014"/>
            <a:ext cx="1168400" cy="246221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CO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Materia: Ciencias</a:t>
            </a:r>
            <a:endParaRPr lang="es-CO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CuadroTexto 8"/>
          <p:cNvSpPr txBox="1"/>
          <p:nvPr/>
        </p:nvSpPr>
        <p:spPr>
          <a:xfrm>
            <a:off x="1892683" y="106682"/>
            <a:ext cx="4145652" cy="415498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CO" sz="1050" dirty="0"/>
              <a:t>¿Qué le pasa al agua cuando la enfrío o la caliento?</a:t>
            </a:r>
            <a:endParaRPr lang="es-CO" sz="1200" dirty="0"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algn="ctr"/>
            <a:endParaRPr lang="es-CO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7414513" y="115125"/>
            <a:ext cx="1486304" cy="23083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S_G01_U04_LO1_01_01</a:t>
            </a:r>
            <a:endParaRPr lang="es-CO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CuadroTexto 10"/>
          <p:cNvSpPr txBox="1"/>
          <p:nvPr/>
        </p:nvSpPr>
        <p:spPr>
          <a:xfrm>
            <a:off x="1217983" y="4757637"/>
            <a:ext cx="1019831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Introducción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CuadroTexto 11"/>
          <p:cNvSpPr txBox="1"/>
          <p:nvPr/>
        </p:nvSpPr>
        <p:spPr>
          <a:xfrm>
            <a:off x="4631276" y="4757638"/>
            <a:ext cx="397866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1/1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ángulo 12"/>
          <p:cNvSpPr/>
          <p:nvPr/>
        </p:nvSpPr>
        <p:spPr>
          <a:xfrm>
            <a:off x="635000" y="1255929"/>
            <a:ext cx="5857840" cy="306207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4" name="Botón de acción: Hacia delante o Siguiente 13">
            <a:hlinkClick r:id="" action="ppaction://hlinkshowjump?jump=nextslide" highlightClick="1"/>
          </p:cNvPr>
          <p:cNvSpPr/>
          <p:nvPr/>
        </p:nvSpPr>
        <p:spPr>
          <a:xfrm>
            <a:off x="3217332" y="2335860"/>
            <a:ext cx="863609" cy="902208"/>
          </a:xfrm>
          <a:prstGeom prst="actionButtonForwardNex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5" name="CuadroTexto 14"/>
          <p:cNvSpPr txBox="1"/>
          <p:nvPr/>
        </p:nvSpPr>
        <p:spPr>
          <a:xfrm>
            <a:off x="63806" y="657639"/>
            <a:ext cx="2517036" cy="369332"/>
          </a:xfrm>
          <a:prstGeom prst="rect">
            <a:avLst/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dirty="0" smtClean="0"/>
              <a:t>¿Qué le ocurrió al agua? </a:t>
            </a:r>
            <a:endParaRPr lang="es-CO" dirty="0"/>
          </a:p>
        </p:txBody>
      </p:sp>
      <p:sp>
        <p:nvSpPr>
          <p:cNvPr id="7" name="CuadroTexto 6"/>
          <p:cNvSpPr txBox="1"/>
          <p:nvPr/>
        </p:nvSpPr>
        <p:spPr>
          <a:xfrm>
            <a:off x="1317715" y="37492"/>
            <a:ext cx="7104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dirty="0" smtClean="0"/>
              <a:t>01</a:t>
            </a:r>
            <a:endParaRPr lang="es-CO" sz="1400" dirty="0"/>
          </a:p>
        </p:txBody>
      </p:sp>
      <p:sp>
        <p:nvSpPr>
          <p:cNvPr id="16" name="Rectángulo 15"/>
          <p:cNvSpPr/>
          <p:nvPr/>
        </p:nvSpPr>
        <p:spPr>
          <a:xfrm>
            <a:off x="7332134" y="3356187"/>
            <a:ext cx="1726659" cy="530915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s-CO" sz="1050" dirty="0" smtClean="0">
                <a:solidFill>
                  <a:srgbClr val="FF0000"/>
                </a:solidFill>
              </a:rPr>
              <a:t>AN_S_G01_U04_L01_01_01</a:t>
            </a:r>
            <a:endParaRPr lang="es-CO" sz="1050" dirty="0">
              <a:solidFill>
                <a:srgbClr val="FF0000"/>
              </a:solidFill>
            </a:endParaRPr>
          </a:p>
          <a:p>
            <a:pPr algn="ctr"/>
            <a:r>
              <a:rPr lang="es-CO" dirty="0"/>
              <a:t> </a:t>
            </a:r>
          </a:p>
        </p:txBody>
      </p:sp>
      <p:sp>
        <p:nvSpPr>
          <p:cNvPr id="6" name="CuadroTexto 5"/>
          <p:cNvSpPr txBox="1"/>
          <p:nvPr/>
        </p:nvSpPr>
        <p:spPr>
          <a:xfrm>
            <a:off x="7494748" y="1519570"/>
            <a:ext cx="1325833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400" dirty="0" smtClean="0"/>
              <a:t>Animación que muestra el cambio del agua en diferentes zonas con diferentes climas</a:t>
            </a:r>
            <a:endParaRPr lang="es-CO" sz="1400" dirty="0"/>
          </a:p>
        </p:txBody>
      </p:sp>
      <p:sp>
        <p:nvSpPr>
          <p:cNvPr id="18" name="CuadroTexto 17"/>
          <p:cNvSpPr txBox="1"/>
          <p:nvPr/>
        </p:nvSpPr>
        <p:spPr>
          <a:xfrm>
            <a:off x="13539" y="1147142"/>
            <a:ext cx="1201867" cy="276999"/>
          </a:xfrm>
          <a:prstGeom prst="rect">
            <a:avLst/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200" dirty="0" smtClean="0"/>
              <a:t>Introducción </a:t>
            </a:r>
            <a:r>
              <a:rPr lang="es-CO" sz="1200" dirty="0" smtClean="0">
                <a:sym typeface="Wingdings 3" panose="05040102010807070707" pitchFamily="18" charset="2"/>
              </a:rPr>
              <a:t></a:t>
            </a:r>
            <a:r>
              <a:rPr lang="es-CO" sz="1200" dirty="0" smtClean="0"/>
              <a:t>  </a:t>
            </a:r>
            <a:endParaRPr lang="es-CO" sz="1200" dirty="0"/>
          </a:p>
        </p:txBody>
      </p:sp>
    </p:spTree>
    <p:extLst>
      <p:ext uri="{BB962C8B-B14F-4D97-AF65-F5344CB8AC3E}">
        <p14:creationId xmlns:p14="http://schemas.microsoft.com/office/powerpoint/2010/main" xmlns="" val="2181643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635000" y="33864"/>
            <a:ext cx="593432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Curso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6101616" y="33863"/>
            <a:ext cx="696024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Archivo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7332134" y="609598"/>
            <a:ext cx="1769533" cy="64633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Instrucciones para desarrolladores de contenido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21425" y="5096933"/>
            <a:ext cx="1846980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Narración y comentarios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CuadroTexto 7"/>
          <p:cNvSpPr txBox="1"/>
          <p:nvPr/>
        </p:nvSpPr>
        <p:spPr>
          <a:xfrm>
            <a:off x="635000" y="269014"/>
            <a:ext cx="1168400" cy="246221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CO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Materia: Ciencias</a:t>
            </a:r>
            <a:endParaRPr lang="es-CO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CuadroTexto 11"/>
          <p:cNvSpPr txBox="1"/>
          <p:nvPr/>
        </p:nvSpPr>
        <p:spPr>
          <a:xfrm>
            <a:off x="4631276" y="4757638"/>
            <a:ext cx="397866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1/1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7538356" y="1483742"/>
            <a:ext cx="14079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400" dirty="0" smtClean="0"/>
              <a:t> </a:t>
            </a:r>
            <a:endParaRPr lang="es-CO" sz="1400" dirty="0"/>
          </a:p>
        </p:txBody>
      </p:sp>
      <p:sp>
        <p:nvSpPr>
          <p:cNvPr id="7" name="CuadroTexto 6"/>
          <p:cNvSpPr txBox="1"/>
          <p:nvPr/>
        </p:nvSpPr>
        <p:spPr>
          <a:xfrm>
            <a:off x="1317715" y="37492"/>
            <a:ext cx="7104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dirty="0" smtClean="0"/>
              <a:t>01</a:t>
            </a:r>
            <a:endParaRPr lang="es-CO" sz="1400" dirty="0"/>
          </a:p>
        </p:txBody>
      </p:sp>
      <p:sp>
        <p:nvSpPr>
          <p:cNvPr id="16" name="CuadroTexto 15"/>
          <p:cNvSpPr txBox="1"/>
          <p:nvPr/>
        </p:nvSpPr>
        <p:spPr>
          <a:xfrm>
            <a:off x="1439334" y="4757638"/>
            <a:ext cx="824265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Objetivos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CuadroTexto 16"/>
          <p:cNvSpPr txBox="1"/>
          <p:nvPr/>
        </p:nvSpPr>
        <p:spPr>
          <a:xfrm>
            <a:off x="4631276" y="4757638"/>
            <a:ext cx="397866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1/2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AutoShape 132"/>
          <p:cNvSpPr>
            <a:spLocks noChangeArrowheads="1"/>
          </p:cNvSpPr>
          <p:nvPr/>
        </p:nvSpPr>
        <p:spPr bwMode="auto">
          <a:xfrm>
            <a:off x="635000" y="1152703"/>
            <a:ext cx="5995988" cy="3306762"/>
          </a:xfrm>
          <a:prstGeom prst="roundRect">
            <a:avLst>
              <a:gd name="adj" fmla="val 4144"/>
            </a:avLst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algn="ctr"/>
            <a:endParaRPr lang="es-CO" sz="2800" dirty="0"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sp>
        <p:nvSpPr>
          <p:cNvPr id="19" name="Rectangle 36"/>
          <p:cNvSpPr>
            <a:spLocks noChangeArrowheads="1"/>
          </p:cNvSpPr>
          <p:nvPr/>
        </p:nvSpPr>
        <p:spPr bwMode="auto">
          <a:xfrm>
            <a:off x="1317715" y="724173"/>
            <a:ext cx="2838450" cy="503238"/>
          </a:xfrm>
          <a:prstGeom prst="rect">
            <a:avLst/>
          </a:prstGeom>
          <a:solidFill>
            <a:srgbClr val="7030A0"/>
          </a:solidFill>
          <a:ln w="9525">
            <a:solidFill>
              <a:srgbClr val="7030A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algn="ctr" eaLnBrk="1" latinLnBrk="1" hangingPunct="1"/>
            <a:r>
              <a:rPr kumimoji="1" lang="es-ES_tradnl" altLang="ko-KR" sz="1400" b="1">
                <a:solidFill>
                  <a:srgbClr val="FFFFFF"/>
                </a:solidFill>
                <a:latin typeface="Verdana" panose="020B0604030504040204" pitchFamily="34" charset="0"/>
                <a:ea typeface="맑은 고딕" panose="020B0503020000020004" pitchFamily="34" charset="-127"/>
              </a:rPr>
              <a:t>Objetivos de Aprendizaje</a:t>
            </a:r>
            <a:endParaRPr kumimoji="1" lang="ko-KR" altLang="en-US" sz="1400" b="1">
              <a:solidFill>
                <a:srgbClr val="FFFFFF"/>
              </a:solidFill>
              <a:latin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0" name="Rectángulo 1"/>
          <p:cNvSpPr>
            <a:spLocks noChangeArrowheads="1"/>
          </p:cNvSpPr>
          <p:nvPr/>
        </p:nvSpPr>
        <p:spPr bwMode="auto">
          <a:xfrm>
            <a:off x="4462463" y="1052513"/>
            <a:ext cx="541337" cy="220662"/>
          </a:xfrm>
          <a:prstGeom prst="rect">
            <a:avLst/>
          </a:prstGeom>
          <a:solidFill>
            <a:srgbClr val="FF339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algn="ctr" eaLnBrk="1" latinLnBrk="1" hangingPunct="1"/>
            <a:endParaRPr lang="es-CO" altLang="es-CO"/>
          </a:p>
        </p:txBody>
      </p:sp>
      <p:sp>
        <p:nvSpPr>
          <p:cNvPr id="21" name="Rectángulo 19"/>
          <p:cNvSpPr>
            <a:spLocks noChangeArrowheads="1"/>
          </p:cNvSpPr>
          <p:nvPr/>
        </p:nvSpPr>
        <p:spPr bwMode="auto">
          <a:xfrm>
            <a:off x="5210175" y="1052513"/>
            <a:ext cx="541338" cy="220662"/>
          </a:xfrm>
          <a:prstGeom prst="rect">
            <a:avLst/>
          </a:prstGeom>
          <a:solidFill>
            <a:srgbClr val="CCFF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algn="ctr" eaLnBrk="1" latinLnBrk="1" hangingPunct="1"/>
            <a:endParaRPr lang="es-CO" altLang="es-CO"/>
          </a:p>
        </p:txBody>
      </p:sp>
      <p:sp>
        <p:nvSpPr>
          <p:cNvPr id="22" name="CuadroTexto 21"/>
          <p:cNvSpPr txBox="1"/>
          <p:nvPr/>
        </p:nvSpPr>
        <p:spPr>
          <a:xfrm>
            <a:off x="1892683" y="106682"/>
            <a:ext cx="4145652" cy="415498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CO" sz="1050" dirty="0"/>
              <a:t>¿Qué le pasa al agua cuando la enfrío o la caliento?</a:t>
            </a:r>
            <a:endParaRPr lang="es-CO" sz="1200" dirty="0"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algn="ctr"/>
            <a:endParaRPr lang="es-CO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CuadroTexto 22"/>
          <p:cNvSpPr txBox="1"/>
          <p:nvPr/>
        </p:nvSpPr>
        <p:spPr>
          <a:xfrm>
            <a:off x="7414513" y="115125"/>
            <a:ext cx="1486304" cy="23083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S_G01_U04_LO1_02_01</a:t>
            </a:r>
            <a:endParaRPr lang="es-CO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16412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635000" y="33864"/>
            <a:ext cx="593432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Curso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6101616" y="33863"/>
            <a:ext cx="696024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Archivo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7332134" y="609598"/>
            <a:ext cx="1769533" cy="64633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Instrucciones para desarrolladores de contenido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21425" y="5096933"/>
            <a:ext cx="1846980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Narración y comentarios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CuadroTexto 7"/>
          <p:cNvSpPr txBox="1"/>
          <p:nvPr/>
        </p:nvSpPr>
        <p:spPr>
          <a:xfrm>
            <a:off x="635000" y="269014"/>
            <a:ext cx="1168400" cy="246221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CO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Materia: Ciencias</a:t>
            </a:r>
            <a:endParaRPr lang="es-CO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CuadroTexto 11"/>
          <p:cNvSpPr txBox="1"/>
          <p:nvPr/>
        </p:nvSpPr>
        <p:spPr>
          <a:xfrm>
            <a:off x="4631276" y="4757638"/>
            <a:ext cx="397866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1/1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CuadroTexto 6"/>
          <p:cNvSpPr txBox="1"/>
          <p:nvPr/>
        </p:nvSpPr>
        <p:spPr>
          <a:xfrm>
            <a:off x="1317715" y="37492"/>
            <a:ext cx="7104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dirty="0" smtClean="0"/>
              <a:t>01</a:t>
            </a:r>
            <a:endParaRPr lang="es-CO" sz="1400" dirty="0"/>
          </a:p>
        </p:txBody>
      </p:sp>
      <p:sp>
        <p:nvSpPr>
          <p:cNvPr id="16" name="CuadroTexto 15"/>
          <p:cNvSpPr txBox="1"/>
          <p:nvPr/>
        </p:nvSpPr>
        <p:spPr>
          <a:xfrm>
            <a:off x="1439334" y="4757638"/>
            <a:ext cx="824265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Objetivos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CuadroTexto 16"/>
          <p:cNvSpPr txBox="1"/>
          <p:nvPr/>
        </p:nvSpPr>
        <p:spPr>
          <a:xfrm>
            <a:off x="4631276" y="4757638"/>
            <a:ext cx="397866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1/3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CuadroTexto 22"/>
          <p:cNvSpPr txBox="1"/>
          <p:nvPr/>
        </p:nvSpPr>
        <p:spPr>
          <a:xfrm>
            <a:off x="4631276" y="4757638"/>
            <a:ext cx="397866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/3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CuadroTexto 28"/>
          <p:cNvSpPr txBox="1"/>
          <p:nvPr/>
        </p:nvSpPr>
        <p:spPr>
          <a:xfrm>
            <a:off x="4631276" y="4757638"/>
            <a:ext cx="397866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2/2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AutoShape 132"/>
          <p:cNvSpPr>
            <a:spLocks noChangeArrowheads="1"/>
          </p:cNvSpPr>
          <p:nvPr/>
        </p:nvSpPr>
        <p:spPr bwMode="auto">
          <a:xfrm>
            <a:off x="635000" y="1152703"/>
            <a:ext cx="5995988" cy="3306762"/>
          </a:xfrm>
          <a:prstGeom prst="roundRect">
            <a:avLst>
              <a:gd name="adj" fmla="val 4144"/>
            </a:avLst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algn="ctr" eaLnBrk="1" latinLnBrk="1" hangingPunct="1"/>
            <a:endParaRPr kumimoji="1" lang="ko-KR" altLang="ko-KR" sz="2000">
              <a:solidFill>
                <a:srgbClr val="000000"/>
              </a:solidFill>
              <a:latin typeface="Dotum" panose="020B0600000101010101" pitchFamily="34" charset="-127"/>
            </a:endParaRPr>
          </a:p>
        </p:txBody>
      </p:sp>
      <p:sp>
        <p:nvSpPr>
          <p:cNvPr id="31" name="Rectangle 36"/>
          <p:cNvSpPr>
            <a:spLocks noChangeArrowheads="1"/>
          </p:cNvSpPr>
          <p:nvPr/>
        </p:nvSpPr>
        <p:spPr bwMode="auto">
          <a:xfrm>
            <a:off x="1374775" y="758825"/>
            <a:ext cx="2838450" cy="503238"/>
          </a:xfrm>
          <a:prstGeom prst="rect">
            <a:avLst/>
          </a:prstGeom>
          <a:solidFill>
            <a:srgbClr val="7030A0"/>
          </a:solidFill>
          <a:ln w="9525">
            <a:solidFill>
              <a:srgbClr val="7030A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algn="ctr" eaLnBrk="1" latinLnBrk="1" hangingPunct="1"/>
            <a:r>
              <a:rPr kumimoji="1" lang="es-ES_tradnl" altLang="ko-KR" sz="1400" b="1" dirty="0" smtClean="0">
                <a:solidFill>
                  <a:srgbClr val="FFFFFF"/>
                </a:solidFill>
                <a:latin typeface="Verdana" panose="020B0604030504040204" pitchFamily="34" charset="0"/>
                <a:ea typeface="맑은 고딕" panose="020B0503020000020004" pitchFamily="34" charset="-127"/>
              </a:rPr>
              <a:t>Objetivo </a:t>
            </a:r>
            <a:r>
              <a:rPr kumimoji="1" lang="es-ES_tradnl" altLang="ko-KR" sz="1400" b="1" dirty="0">
                <a:solidFill>
                  <a:srgbClr val="FFFFFF"/>
                </a:solidFill>
                <a:latin typeface="Verdana" panose="020B0604030504040204" pitchFamily="34" charset="0"/>
                <a:ea typeface="맑은 고딕" panose="020B0503020000020004" pitchFamily="34" charset="-127"/>
              </a:rPr>
              <a:t>de Aprendizaje</a:t>
            </a:r>
            <a:endParaRPr kumimoji="1" lang="ko-KR" altLang="en-US" sz="1400" b="1" dirty="0">
              <a:solidFill>
                <a:srgbClr val="FFFFFF"/>
              </a:solidFill>
              <a:latin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2" name="Rectángulo 1"/>
          <p:cNvSpPr>
            <a:spLocks noChangeArrowheads="1"/>
          </p:cNvSpPr>
          <p:nvPr/>
        </p:nvSpPr>
        <p:spPr bwMode="auto">
          <a:xfrm>
            <a:off x="4462463" y="1052513"/>
            <a:ext cx="541337" cy="220662"/>
          </a:xfrm>
          <a:prstGeom prst="rect">
            <a:avLst/>
          </a:prstGeom>
          <a:solidFill>
            <a:srgbClr val="FF339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algn="ctr" eaLnBrk="1" latinLnBrk="1" hangingPunct="1"/>
            <a:endParaRPr lang="es-CO" altLang="es-CO"/>
          </a:p>
        </p:txBody>
      </p:sp>
      <p:sp>
        <p:nvSpPr>
          <p:cNvPr id="33" name="Rectángulo 19"/>
          <p:cNvSpPr>
            <a:spLocks noChangeArrowheads="1"/>
          </p:cNvSpPr>
          <p:nvPr/>
        </p:nvSpPr>
        <p:spPr bwMode="auto">
          <a:xfrm>
            <a:off x="5210175" y="1052513"/>
            <a:ext cx="541338" cy="220662"/>
          </a:xfrm>
          <a:prstGeom prst="rect">
            <a:avLst/>
          </a:prstGeom>
          <a:solidFill>
            <a:srgbClr val="CCFF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algn="ctr" eaLnBrk="1" latinLnBrk="1" hangingPunct="1"/>
            <a:endParaRPr lang="es-CO" altLang="es-CO"/>
          </a:p>
        </p:txBody>
      </p:sp>
      <p:sp>
        <p:nvSpPr>
          <p:cNvPr id="34" name="Rectángulo 33"/>
          <p:cNvSpPr/>
          <p:nvPr/>
        </p:nvSpPr>
        <p:spPr>
          <a:xfrm>
            <a:off x="1179513" y="2229958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s-CO" dirty="0"/>
              <a:t>El estudiante estará en capacidad </a:t>
            </a:r>
            <a:r>
              <a:rPr lang="es-CO" dirty="0" smtClean="0"/>
              <a:t>de </a:t>
            </a:r>
            <a:r>
              <a:rPr lang="es-CO" dirty="0"/>
              <a:t>a</a:t>
            </a:r>
            <a:r>
              <a:rPr lang="es-CO" dirty="0" smtClean="0"/>
              <a:t>sociar </a:t>
            </a:r>
            <a:r>
              <a:rPr lang="es-CO" dirty="0"/>
              <a:t>los cambios de estado del agua con procesos de calentamiento y enfriamiento.</a:t>
            </a:r>
            <a:endParaRPr lang="es-CO" altLang="es-CO" dirty="0"/>
          </a:p>
        </p:txBody>
      </p:sp>
      <p:sp>
        <p:nvSpPr>
          <p:cNvPr id="11" name="Rectángulo 10"/>
          <p:cNvSpPr/>
          <p:nvPr/>
        </p:nvSpPr>
        <p:spPr>
          <a:xfrm>
            <a:off x="7332134" y="1765636"/>
            <a:ext cx="18741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s-CO" altLang="ko-KR" sz="1000" dirty="0">
                <a:solidFill>
                  <a:srgbClr val="000000"/>
                </a:solidFill>
                <a:latin typeface="Verdana" panose="020B0604030504040204" pitchFamily="34" charset="0"/>
              </a:rPr>
              <a:t>Recurso interactivo (2 pestañas).</a:t>
            </a:r>
          </a:p>
          <a:p>
            <a:pPr>
              <a:spcBef>
                <a:spcPct val="50000"/>
              </a:spcBef>
            </a:pPr>
            <a:endParaRPr kumimoji="1" lang="es-CO" altLang="ko-KR" sz="1000" dirty="0">
              <a:solidFill>
                <a:srgbClr val="000000"/>
              </a:solidFill>
              <a:latin typeface="Verdana" panose="020B0604030504040204" pitchFamily="34" charset="0"/>
            </a:endParaRPr>
          </a:p>
          <a:p>
            <a:pPr>
              <a:spcBef>
                <a:spcPct val="50000"/>
              </a:spcBef>
            </a:pPr>
            <a:r>
              <a:rPr kumimoji="1" lang="es-CO" altLang="ko-KR" sz="1000" dirty="0">
                <a:solidFill>
                  <a:srgbClr val="000000"/>
                </a:solidFill>
                <a:latin typeface="Verdana" panose="020B0604030504040204" pitchFamily="34" charset="0"/>
              </a:rPr>
              <a:t>2ª pestaña:</a:t>
            </a:r>
          </a:p>
          <a:p>
            <a:pPr>
              <a:spcBef>
                <a:spcPct val="50000"/>
              </a:spcBef>
            </a:pPr>
            <a:r>
              <a:rPr kumimoji="1" lang="es-CO" altLang="ko-KR" sz="1000" dirty="0">
                <a:solidFill>
                  <a:srgbClr val="000000"/>
                </a:solidFill>
                <a:latin typeface="Verdana" panose="020B0604030504040204" pitchFamily="34" charset="0"/>
              </a:rPr>
              <a:t>Ofrece la opción de mostrar los objetivos de aprendizaje.</a:t>
            </a:r>
          </a:p>
          <a:p>
            <a:pPr>
              <a:spcBef>
                <a:spcPct val="50000"/>
              </a:spcBef>
            </a:pPr>
            <a:r>
              <a:rPr kumimoji="1" lang="es-CO" altLang="ko-KR" sz="1000" dirty="0">
                <a:solidFill>
                  <a:srgbClr val="000000"/>
                </a:solidFill>
                <a:latin typeface="Verdana" panose="020B0604030504040204" pitchFamily="34" charset="0"/>
              </a:rPr>
              <a:t>Insertar botones interactivos, uno por cada objetivo.</a:t>
            </a:r>
            <a:endParaRPr kumimoji="1" lang="en-US" altLang="ko-KR" sz="1000" dirty="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  <p:sp>
        <p:nvSpPr>
          <p:cNvPr id="24" name="CuadroTexto 23"/>
          <p:cNvSpPr txBox="1"/>
          <p:nvPr/>
        </p:nvSpPr>
        <p:spPr>
          <a:xfrm>
            <a:off x="2527683" y="133015"/>
            <a:ext cx="3111117" cy="25391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>
              <a:spcAft>
                <a:spcPts val="0"/>
              </a:spcAft>
            </a:pPr>
            <a:r>
              <a:rPr lang="es-CO" sz="1050" dirty="0"/>
              <a:t>¿Qué le pasa al agua cuando la enfrío o la caliento?</a:t>
            </a:r>
            <a:endParaRPr lang="es-CO" sz="1200" dirty="0"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sp>
        <p:nvSpPr>
          <p:cNvPr id="22" name="CuadroTexto 21"/>
          <p:cNvSpPr txBox="1"/>
          <p:nvPr/>
        </p:nvSpPr>
        <p:spPr>
          <a:xfrm>
            <a:off x="7414513" y="115125"/>
            <a:ext cx="1486304" cy="23083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S_G01_U04_LO1_02_01</a:t>
            </a:r>
            <a:endParaRPr lang="es-CO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71414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Imagen 19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25" y="593837"/>
            <a:ext cx="7327860" cy="4008251"/>
          </a:xfrm>
          <a:prstGeom prst="rect">
            <a:avLst/>
          </a:prstGeom>
        </p:spPr>
      </p:pic>
      <p:sp>
        <p:nvSpPr>
          <p:cNvPr id="2" name="CuadroTexto 1"/>
          <p:cNvSpPr txBox="1"/>
          <p:nvPr/>
        </p:nvSpPr>
        <p:spPr>
          <a:xfrm>
            <a:off x="635000" y="33864"/>
            <a:ext cx="593432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Curso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6101616" y="33863"/>
            <a:ext cx="696024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Archivo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7332134" y="609598"/>
            <a:ext cx="1769533" cy="64633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Instrucciones para desarrolladores de contenido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21425" y="5096933"/>
            <a:ext cx="1846980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Narración y comentarios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635000" y="310862"/>
            <a:ext cx="1168400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Materia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CuadroTexto 8"/>
          <p:cNvSpPr txBox="1"/>
          <p:nvPr/>
        </p:nvSpPr>
        <p:spPr>
          <a:xfrm>
            <a:off x="1439334" y="4757638"/>
            <a:ext cx="881973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Desarrollo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4631276" y="4757638"/>
            <a:ext cx="482824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1/19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CuadroTexto 10"/>
          <p:cNvSpPr txBox="1"/>
          <p:nvPr/>
        </p:nvSpPr>
        <p:spPr>
          <a:xfrm>
            <a:off x="945203" y="818210"/>
            <a:ext cx="2919774" cy="369332"/>
          </a:xfrm>
          <a:prstGeom prst="rect">
            <a:avLst/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b="1" dirty="0"/>
              <a:t>¡</a:t>
            </a:r>
            <a:r>
              <a:rPr lang="es-CO" b="1" dirty="0" smtClean="0"/>
              <a:t>Qué interesante es la lluvia!</a:t>
            </a:r>
            <a:endParaRPr lang="es-CO" b="1" dirty="0"/>
          </a:p>
        </p:txBody>
      </p:sp>
      <p:sp>
        <p:nvSpPr>
          <p:cNvPr id="22" name="CuadroTexto 21"/>
          <p:cNvSpPr txBox="1"/>
          <p:nvPr/>
        </p:nvSpPr>
        <p:spPr>
          <a:xfrm>
            <a:off x="1277763" y="-2013"/>
            <a:ext cx="5256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 smtClean="0"/>
              <a:t>01</a:t>
            </a:r>
            <a:endParaRPr lang="es-CO" dirty="0"/>
          </a:p>
        </p:txBody>
      </p:sp>
      <p:sp>
        <p:nvSpPr>
          <p:cNvPr id="23" name="CuadroTexto 22"/>
          <p:cNvSpPr txBox="1"/>
          <p:nvPr/>
        </p:nvSpPr>
        <p:spPr>
          <a:xfrm>
            <a:off x="1231036" y="316839"/>
            <a:ext cx="115198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100" dirty="0" smtClean="0"/>
              <a:t>Ciencias</a:t>
            </a:r>
            <a:endParaRPr lang="es-CO" sz="1100" dirty="0"/>
          </a:p>
        </p:txBody>
      </p:sp>
      <p:sp>
        <p:nvSpPr>
          <p:cNvPr id="38" name="CuadroTexto 37"/>
          <p:cNvSpPr txBox="1"/>
          <p:nvPr/>
        </p:nvSpPr>
        <p:spPr>
          <a:xfrm>
            <a:off x="2454472" y="142496"/>
            <a:ext cx="3095642" cy="25391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>
              <a:spcAft>
                <a:spcPts val="0"/>
              </a:spcAft>
            </a:pPr>
            <a:r>
              <a:rPr lang="es-CO" sz="1050" dirty="0"/>
              <a:t>¿Qué le pasa al agua cuando la enfrío o la caliento?</a:t>
            </a:r>
            <a:endParaRPr lang="es-CO" sz="1200" dirty="0"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sp>
        <p:nvSpPr>
          <p:cNvPr id="21" name="CuadroTexto 20"/>
          <p:cNvSpPr txBox="1"/>
          <p:nvPr/>
        </p:nvSpPr>
        <p:spPr>
          <a:xfrm>
            <a:off x="155817" y="1388337"/>
            <a:ext cx="1749903" cy="276999"/>
          </a:xfrm>
          <a:prstGeom prst="rect">
            <a:avLst/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200" dirty="0" smtClean="0"/>
              <a:t>Desarrollo </a:t>
            </a:r>
            <a:r>
              <a:rPr lang="es-CO" sz="1200" dirty="0" smtClean="0">
                <a:sym typeface="Wingdings 3" panose="05040102010807070707" pitchFamily="18" charset="2"/>
              </a:rPr>
              <a:t></a:t>
            </a:r>
            <a:r>
              <a:rPr lang="es-CO" sz="1200" dirty="0" smtClean="0"/>
              <a:t> Actividad 1 </a:t>
            </a:r>
            <a:endParaRPr lang="es-CO" sz="1200" dirty="0"/>
          </a:p>
        </p:txBody>
      </p:sp>
      <p:sp>
        <p:nvSpPr>
          <p:cNvPr id="30" name="CuadroTexto 29"/>
          <p:cNvSpPr txBox="1"/>
          <p:nvPr/>
        </p:nvSpPr>
        <p:spPr>
          <a:xfrm>
            <a:off x="7414513" y="115125"/>
            <a:ext cx="1486304" cy="23083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S_G01_U04_LO1_03_01</a:t>
            </a:r>
            <a:endParaRPr lang="es-CO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454472" y="1422313"/>
            <a:ext cx="2908359" cy="3124972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695976" y="1566250"/>
            <a:ext cx="2612633" cy="3035838"/>
          </a:xfrm>
          <a:prstGeom prst="rect">
            <a:avLst/>
          </a:prstGeom>
        </p:spPr>
      </p:pic>
      <p:pic>
        <p:nvPicPr>
          <p:cNvPr id="17" name="Imagen 16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21180403" flipH="1">
            <a:off x="3245893" y="2590698"/>
            <a:ext cx="1624246" cy="1743496"/>
          </a:xfrm>
          <a:prstGeom prst="rect">
            <a:avLst/>
          </a:prstGeom>
        </p:spPr>
      </p:pic>
      <p:sp>
        <p:nvSpPr>
          <p:cNvPr id="12" name="CuadroTexto 11"/>
          <p:cNvSpPr txBox="1"/>
          <p:nvPr/>
        </p:nvSpPr>
        <p:spPr>
          <a:xfrm>
            <a:off x="3110653" y="1653180"/>
            <a:ext cx="1859583" cy="58477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CO" sz="1600" b="1" dirty="0"/>
              <a:t>¡</a:t>
            </a:r>
            <a:r>
              <a:rPr lang="es-CO" sz="1600" b="1" dirty="0" smtClean="0"/>
              <a:t>Que interesante es la lluvia!</a:t>
            </a:r>
            <a:endParaRPr lang="es-CO" sz="1600" b="1" dirty="0"/>
          </a:p>
        </p:txBody>
      </p:sp>
      <p:pic>
        <p:nvPicPr>
          <p:cNvPr id="13" name="Imagen 12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rot="5400000">
            <a:off x="5604335" y="2498305"/>
            <a:ext cx="866775" cy="876300"/>
          </a:xfrm>
          <a:prstGeom prst="rect">
            <a:avLst/>
          </a:prstGeom>
        </p:spPr>
      </p:pic>
      <p:sp>
        <p:nvSpPr>
          <p:cNvPr id="14" name="CuadroTexto 13"/>
          <p:cNvSpPr txBox="1"/>
          <p:nvPr/>
        </p:nvSpPr>
        <p:spPr>
          <a:xfrm>
            <a:off x="7557873" y="1280504"/>
            <a:ext cx="1318054" cy="4493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100" dirty="0" smtClean="0"/>
              <a:t>Recurso interactivo de plantilla: se presenta la imagen de la portada de un libro, con el título que aparece en verde.</a:t>
            </a:r>
          </a:p>
          <a:p>
            <a:pPr algn="just"/>
            <a:endParaRPr lang="es-CO" sz="1100" dirty="0" smtClean="0"/>
          </a:p>
          <a:p>
            <a:pPr algn="just"/>
            <a:r>
              <a:rPr lang="es-CO" sz="1100" dirty="0" smtClean="0"/>
              <a:t>Se presenta un botón de “ seguir para pasar la página”</a:t>
            </a:r>
          </a:p>
          <a:p>
            <a:pPr algn="just"/>
            <a:endParaRPr lang="es-CO" sz="1100" dirty="0"/>
          </a:p>
          <a:p>
            <a:pPr algn="just"/>
            <a:r>
              <a:rPr lang="es-CO" sz="1100" dirty="0" smtClean="0"/>
              <a:t>El libro debe abrirse y debe verse como se pasan las hojas</a:t>
            </a:r>
          </a:p>
          <a:p>
            <a:pPr algn="just"/>
            <a:r>
              <a:rPr lang="es-CO" sz="1100" dirty="0" smtClean="0"/>
              <a:t>Aparece un botón de audio, si se oprime se lee el título del libro </a:t>
            </a:r>
          </a:p>
          <a:p>
            <a:pPr algn="just"/>
            <a:endParaRPr lang="es-CO" sz="1100" dirty="0"/>
          </a:p>
          <a:p>
            <a:pPr algn="just"/>
            <a:r>
              <a:rPr lang="es-CO" sz="1100" dirty="0" smtClean="0"/>
              <a:t>Todas la s imágenes de este SB son solo propuestas para el desarrollo del producto final  </a:t>
            </a:r>
            <a:endParaRPr lang="es-CO" sz="1100" dirty="0"/>
          </a:p>
        </p:txBody>
      </p:sp>
      <p:pic>
        <p:nvPicPr>
          <p:cNvPr id="24" name="Imagen 23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439334" y="3576362"/>
            <a:ext cx="848766" cy="848766"/>
          </a:xfrm>
          <a:prstGeom prst="rect">
            <a:avLst/>
          </a:prstGeom>
        </p:spPr>
      </p:pic>
      <p:sp>
        <p:nvSpPr>
          <p:cNvPr id="15" name="Rectángulo 14"/>
          <p:cNvSpPr/>
          <p:nvPr/>
        </p:nvSpPr>
        <p:spPr>
          <a:xfrm>
            <a:off x="618630" y="5583634"/>
            <a:ext cx="29197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CO" b="1" dirty="0" smtClean="0"/>
              <a:t>¡Qué </a:t>
            </a:r>
            <a:r>
              <a:rPr lang="es-CO" b="1" dirty="0"/>
              <a:t>interesante es la lluvia!</a:t>
            </a:r>
          </a:p>
        </p:txBody>
      </p:sp>
      <p:sp>
        <p:nvSpPr>
          <p:cNvPr id="25" name="Rectángulo 24"/>
          <p:cNvSpPr>
            <a:spLocks noChangeArrowheads="1"/>
          </p:cNvSpPr>
          <p:nvPr/>
        </p:nvSpPr>
        <p:spPr bwMode="auto">
          <a:xfrm>
            <a:off x="2367470" y="4274433"/>
            <a:ext cx="1438411" cy="18466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s-CO" altLang="es-CO" sz="600" dirty="0" smtClean="0">
                <a:solidFill>
                  <a:srgbClr val="FF0000"/>
                </a:solidFill>
              </a:rPr>
              <a:t>IL_</a:t>
            </a:r>
            <a:r>
              <a:rPr kumimoji="1" lang="es-CO" altLang="ko-KR" sz="600" dirty="0" smtClean="0">
                <a:solidFill>
                  <a:srgbClr val="FF0000"/>
                </a:solidFill>
                <a:latin typeface="Verdana" panose="020B0604030504040204" pitchFamily="34" charset="0"/>
                <a:ea typeface="맑은 고딕" panose="020B0503020000020004" pitchFamily="34" charset="-127"/>
              </a:rPr>
              <a:t>S_G01_U04_L01_03_01_01</a:t>
            </a:r>
            <a:endParaRPr kumimoji="1" lang="ko-KR" altLang="en-US" sz="600" dirty="0">
              <a:solidFill>
                <a:srgbClr val="FF0000"/>
              </a:solidFill>
              <a:latin typeface="Verdana" panose="020B0604030504040204" pitchFamily="34" charset="0"/>
              <a:ea typeface="맑은 고딕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07817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635000" y="33864"/>
            <a:ext cx="593432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Curso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6101616" y="33863"/>
            <a:ext cx="696024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Archivo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7332134" y="609598"/>
            <a:ext cx="1769533" cy="64633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Instrucciones para desarrolladores de contenido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21425" y="5096933"/>
            <a:ext cx="1846980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Narración y comentarios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CuadroTexto 7"/>
          <p:cNvSpPr txBox="1"/>
          <p:nvPr/>
        </p:nvSpPr>
        <p:spPr>
          <a:xfrm>
            <a:off x="635000" y="269014"/>
            <a:ext cx="1168400" cy="246221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CO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Materia: Ciencias</a:t>
            </a:r>
            <a:endParaRPr lang="es-CO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CuadroTexto 8"/>
          <p:cNvSpPr txBox="1"/>
          <p:nvPr/>
        </p:nvSpPr>
        <p:spPr>
          <a:xfrm>
            <a:off x="1892683" y="106682"/>
            <a:ext cx="4145652" cy="415498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CO" sz="1050" dirty="0"/>
              <a:t>¿Qué le pasa al agua cuando la enfrío o la caliento?</a:t>
            </a:r>
            <a:endParaRPr lang="es-CO" sz="1200" dirty="0"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algn="ctr"/>
            <a:endParaRPr lang="es-CO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7414513" y="115125"/>
            <a:ext cx="1486304" cy="23083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S_G01_U04_LO1_03_01</a:t>
            </a:r>
            <a:endParaRPr lang="es-CO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CuadroTexto 10"/>
          <p:cNvSpPr txBox="1"/>
          <p:nvPr/>
        </p:nvSpPr>
        <p:spPr>
          <a:xfrm>
            <a:off x="1217983" y="4757637"/>
            <a:ext cx="881973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Desarrollo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CuadroTexto 11"/>
          <p:cNvSpPr txBox="1"/>
          <p:nvPr/>
        </p:nvSpPr>
        <p:spPr>
          <a:xfrm>
            <a:off x="4631276" y="4757638"/>
            <a:ext cx="482824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2/19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CuadroTexto 6"/>
          <p:cNvSpPr txBox="1"/>
          <p:nvPr/>
        </p:nvSpPr>
        <p:spPr>
          <a:xfrm>
            <a:off x="1317715" y="37492"/>
            <a:ext cx="7104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dirty="0" smtClean="0"/>
              <a:t>01</a:t>
            </a:r>
            <a:endParaRPr lang="es-CO" sz="1400" dirty="0"/>
          </a:p>
        </p:txBody>
      </p:sp>
      <p:pic>
        <p:nvPicPr>
          <p:cNvPr id="20" name="Imagen 1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4552" y="753702"/>
            <a:ext cx="6700202" cy="3857502"/>
          </a:xfrm>
          <a:prstGeom prst="rect">
            <a:avLst/>
          </a:prstGeom>
        </p:spPr>
      </p:pic>
      <p:pic>
        <p:nvPicPr>
          <p:cNvPr id="21" name="Imagen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8740" y="995091"/>
            <a:ext cx="3055551" cy="3519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Imagen 2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317715" y="2534889"/>
            <a:ext cx="1734769" cy="1793500"/>
          </a:xfrm>
          <a:prstGeom prst="rect">
            <a:avLst/>
          </a:prstGeom>
        </p:spPr>
      </p:pic>
      <p:pic>
        <p:nvPicPr>
          <p:cNvPr id="23" name="Imagen 2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921671" y="987719"/>
            <a:ext cx="2972987" cy="3408693"/>
          </a:xfrm>
          <a:prstGeom prst="rect">
            <a:avLst/>
          </a:prstGeom>
        </p:spPr>
      </p:pic>
      <p:sp>
        <p:nvSpPr>
          <p:cNvPr id="15" name="CuadroTexto 14"/>
          <p:cNvSpPr txBox="1"/>
          <p:nvPr/>
        </p:nvSpPr>
        <p:spPr>
          <a:xfrm>
            <a:off x="0" y="641894"/>
            <a:ext cx="2979277" cy="369332"/>
          </a:xfrm>
          <a:prstGeom prst="rect">
            <a:avLst/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dirty="0"/>
              <a:t>¡</a:t>
            </a:r>
            <a:r>
              <a:rPr lang="es-CO" dirty="0" smtClean="0"/>
              <a:t>Qué Interesante es la lluvia!  </a:t>
            </a:r>
            <a:endParaRPr lang="es-CO" dirty="0"/>
          </a:p>
        </p:txBody>
      </p:sp>
      <p:sp>
        <p:nvSpPr>
          <p:cNvPr id="18" name="CuadroTexto 17"/>
          <p:cNvSpPr txBox="1"/>
          <p:nvPr/>
        </p:nvSpPr>
        <p:spPr>
          <a:xfrm>
            <a:off x="0" y="1073523"/>
            <a:ext cx="1749903" cy="276999"/>
          </a:xfrm>
          <a:prstGeom prst="rect">
            <a:avLst/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200" dirty="0" smtClean="0"/>
              <a:t>Desarrollo </a:t>
            </a:r>
            <a:r>
              <a:rPr lang="es-CO" sz="1200" dirty="0" smtClean="0">
                <a:sym typeface="Wingdings 3" panose="05040102010807070707" pitchFamily="18" charset="2"/>
              </a:rPr>
              <a:t></a:t>
            </a:r>
            <a:r>
              <a:rPr lang="es-CO" sz="1200" dirty="0" smtClean="0"/>
              <a:t> Actividad 1 </a:t>
            </a:r>
            <a:endParaRPr lang="es-CO" sz="1200" dirty="0"/>
          </a:p>
        </p:txBody>
      </p:sp>
      <p:pic>
        <p:nvPicPr>
          <p:cNvPr id="24" name="Imagen 23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5400000">
            <a:off x="6558035" y="2350027"/>
            <a:ext cx="866775" cy="876300"/>
          </a:xfrm>
          <a:prstGeom prst="rect">
            <a:avLst/>
          </a:prstGeom>
        </p:spPr>
      </p:pic>
      <p:pic>
        <p:nvPicPr>
          <p:cNvPr id="25" name="Imagen 24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16200000">
            <a:off x="-96179" y="2148583"/>
            <a:ext cx="866775" cy="876300"/>
          </a:xfrm>
          <a:prstGeom prst="rect">
            <a:avLst/>
          </a:prstGeom>
        </p:spPr>
      </p:pic>
      <p:pic>
        <p:nvPicPr>
          <p:cNvPr id="26" name="Imagen 25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252769" y="3878368"/>
            <a:ext cx="414863" cy="450021"/>
          </a:xfrm>
          <a:prstGeom prst="rect">
            <a:avLst/>
          </a:prstGeom>
        </p:spPr>
      </p:pic>
      <p:pic>
        <p:nvPicPr>
          <p:cNvPr id="27" name="Imagen 26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 flipH="1">
            <a:off x="4383582" y="2888772"/>
            <a:ext cx="1003564" cy="1439617"/>
          </a:xfrm>
          <a:prstGeom prst="rect">
            <a:avLst/>
          </a:prstGeom>
        </p:spPr>
      </p:pic>
      <p:sp>
        <p:nvSpPr>
          <p:cNvPr id="28" name="Rectángulo 27"/>
          <p:cNvSpPr/>
          <p:nvPr/>
        </p:nvSpPr>
        <p:spPr>
          <a:xfrm>
            <a:off x="337208" y="5585147"/>
            <a:ext cx="46919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s-CO" sz="1200" dirty="0" smtClean="0">
                <a:latin typeface="+mn-ea"/>
              </a:rPr>
              <a:t>Un </a:t>
            </a:r>
            <a:r>
              <a:rPr lang="es-CO" sz="1200" dirty="0">
                <a:latin typeface="+mn-ea"/>
              </a:rPr>
              <a:t>día Julián, decidió ir a jugar con su balón al parque.</a:t>
            </a:r>
          </a:p>
          <a:p>
            <a:endParaRPr lang="es-CO" sz="1200" dirty="0" smtClean="0">
              <a:latin typeface="+mn-ea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CO" sz="1200" dirty="0" smtClean="0">
                <a:latin typeface="+mn-ea"/>
              </a:rPr>
              <a:t>Pero </a:t>
            </a:r>
            <a:r>
              <a:rPr lang="es-CO" sz="1200" dirty="0">
                <a:latin typeface="+mn-ea"/>
              </a:rPr>
              <a:t>cuando iba llegando comenzó a llover.   </a:t>
            </a:r>
          </a:p>
        </p:txBody>
      </p:sp>
      <p:sp>
        <p:nvSpPr>
          <p:cNvPr id="29" name="Rectángulo 28"/>
          <p:cNvSpPr/>
          <p:nvPr/>
        </p:nvSpPr>
        <p:spPr>
          <a:xfrm>
            <a:off x="1672932" y="1489178"/>
            <a:ext cx="205576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O" sz="1200" dirty="0">
                <a:latin typeface="+mn-ea"/>
              </a:rPr>
              <a:t>Un día Julián, </a:t>
            </a:r>
            <a:r>
              <a:rPr lang="es-CO" sz="1200" dirty="0" smtClean="0">
                <a:latin typeface="+mn-ea"/>
              </a:rPr>
              <a:t>fue al parque a jugar </a:t>
            </a:r>
            <a:r>
              <a:rPr lang="es-CO" sz="1200" dirty="0">
                <a:latin typeface="+mn-ea"/>
              </a:rPr>
              <a:t>con su </a:t>
            </a:r>
            <a:r>
              <a:rPr lang="es-CO" sz="1200" dirty="0" smtClean="0">
                <a:latin typeface="+mn-ea"/>
              </a:rPr>
              <a:t>balón. </a:t>
            </a:r>
            <a:endParaRPr lang="es-CO" sz="1200" dirty="0">
              <a:latin typeface="+mn-ea"/>
            </a:endParaRPr>
          </a:p>
        </p:txBody>
      </p:sp>
      <p:pic>
        <p:nvPicPr>
          <p:cNvPr id="31" name="Imagen 30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892200" y="1011226"/>
            <a:ext cx="3002458" cy="888370"/>
          </a:xfrm>
          <a:prstGeom prst="rect">
            <a:avLst/>
          </a:prstGeom>
        </p:spPr>
      </p:pic>
      <p:sp>
        <p:nvSpPr>
          <p:cNvPr id="30" name="Rectángulo 29"/>
          <p:cNvSpPr/>
          <p:nvPr/>
        </p:nvSpPr>
        <p:spPr>
          <a:xfrm>
            <a:off x="4513623" y="1393471"/>
            <a:ext cx="1478291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O" sz="1100" dirty="0" smtClean="0">
                <a:latin typeface="+mn-ea"/>
              </a:rPr>
              <a:t>C</a:t>
            </a:r>
            <a:r>
              <a:rPr lang="es-CO" sz="1100" dirty="0" smtClean="0">
                <a:latin typeface="+mn-ea"/>
              </a:rPr>
              <a:t>uando </a:t>
            </a:r>
            <a:r>
              <a:rPr lang="es-CO" sz="1100" dirty="0">
                <a:latin typeface="+mn-ea"/>
              </a:rPr>
              <a:t>iba </a:t>
            </a:r>
            <a:r>
              <a:rPr lang="es-CO" sz="1100" dirty="0" smtClean="0">
                <a:latin typeface="+mn-ea"/>
              </a:rPr>
              <a:t>llegando, </a:t>
            </a:r>
            <a:r>
              <a:rPr lang="es-CO" sz="1100" dirty="0">
                <a:latin typeface="+mn-ea"/>
              </a:rPr>
              <a:t>comenzó a </a:t>
            </a:r>
            <a:r>
              <a:rPr lang="es-CO" sz="1100" dirty="0" smtClean="0">
                <a:latin typeface="+mn-ea"/>
              </a:rPr>
              <a:t>llover.</a:t>
            </a:r>
            <a:endParaRPr lang="es-CO" sz="1100" dirty="0">
              <a:latin typeface="+mn-ea"/>
            </a:endParaRPr>
          </a:p>
        </p:txBody>
      </p:sp>
      <p:sp>
        <p:nvSpPr>
          <p:cNvPr id="32" name="CuadroTexto 31"/>
          <p:cNvSpPr txBox="1"/>
          <p:nvPr/>
        </p:nvSpPr>
        <p:spPr>
          <a:xfrm>
            <a:off x="7582763" y="1383024"/>
            <a:ext cx="1318054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100" dirty="0" smtClean="0"/>
              <a:t>Se presenta la imagen de un libro abierto y en cada página hay una parte de la historia</a:t>
            </a:r>
          </a:p>
          <a:p>
            <a:pPr algn="just"/>
            <a:r>
              <a:rPr lang="es-CO" sz="1100" dirty="0" smtClean="0"/>
              <a:t>El la primera imagen aparece el niño jugando con un balón , en niño está feliz.</a:t>
            </a:r>
          </a:p>
          <a:p>
            <a:pPr algn="just"/>
            <a:endParaRPr lang="es-CO" sz="1100" dirty="0"/>
          </a:p>
          <a:p>
            <a:pPr algn="just"/>
            <a:r>
              <a:rPr lang="es-CO" sz="1100" dirty="0" smtClean="0"/>
              <a:t>En la segunda página el niño hace cara de triste por que se da cuenta que comienza a llover</a:t>
            </a:r>
          </a:p>
          <a:p>
            <a:pPr algn="just"/>
            <a:endParaRPr lang="es-CO" sz="1100" dirty="0" smtClean="0"/>
          </a:p>
          <a:p>
            <a:pPr algn="just"/>
            <a:r>
              <a:rPr lang="es-CO" sz="1100" dirty="0" smtClean="0"/>
              <a:t>Cuando se da click en siguiente pasa la página</a:t>
            </a:r>
          </a:p>
          <a:p>
            <a:pPr algn="just"/>
            <a:endParaRPr lang="es-CO" sz="1100" dirty="0"/>
          </a:p>
          <a:p>
            <a:pPr algn="just"/>
            <a:r>
              <a:rPr lang="es-CO" sz="1100" dirty="0" smtClean="0"/>
              <a:t>Los textos deben ser más visibles.  </a:t>
            </a:r>
            <a:endParaRPr lang="es-CO" sz="1100" dirty="0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271475" y="3884678"/>
            <a:ext cx="687670" cy="687670"/>
          </a:xfrm>
          <a:prstGeom prst="rect">
            <a:avLst/>
          </a:prstGeom>
        </p:spPr>
      </p:pic>
      <p:sp>
        <p:nvSpPr>
          <p:cNvPr id="33" name="Rectángulo 32"/>
          <p:cNvSpPr>
            <a:spLocks noChangeArrowheads="1"/>
          </p:cNvSpPr>
          <p:nvPr/>
        </p:nvSpPr>
        <p:spPr bwMode="auto">
          <a:xfrm>
            <a:off x="2367470" y="4274433"/>
            <a:ext cx="1438411" cy="18466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s-CO" altLang="es-CO" sz="600" dirty="0" smtClean="0">
                <a:solidFill>
                  <a:srgbClr val="FF0000"/>
                </a:solidFill>
              </a:rPr>
              <a:t>IL_</a:t>
            </a:r>
            <a:r>
              <a:rPr kumimoji="1" lang="es-CO" altLang="ko-KR" sz="600" dirty="0" smtClean="0">
                <a:solidFill>
                  <a:srgbClr val="FF0000"/>
                </a:solidFill>
                <a:latin typeface="Verdana" panose="020B0604030504040204" pitchFamily="34" charset="0"/>
                <a:ea typeface="맑은 고딕" panose="020B0503020000020004" pitchFamily="34" charset="-127"/>
              </a:rPr>
              <a:t>S_G01_U04_L01_03_01_02</a:t>
            </a:r>
            <a:endParaRPr kumimoji="1" lang="ko-KR" altLang="en-US" sz="600" dirty="0">
              <a:solidFill>
                <a:srgbClr val="FF0000"/>
              </a:solidFill>
              <a:latin typeface="Verdana" panose="020B0604030504040204" pitchFamily="34" charset="0"/>
              <a:ea typeface="맑은 고딕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46045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635000" y="33864"/>
            <a:ext cx="593432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Curso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6101616" y="33863"/>
            <a:ext cx="696024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Archivo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7332134" y="609598"/>
            <a:ext cx="1769533" cy="64633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Instrucciones para desarrolladores de contenido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21425" y="5096933"/>
            <a:ext cx="1846980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Narración y comentarios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635000" y="310862"/>
            <a:ext cx="1168400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Ciencias</a:t>
            </a:r>
          </a:p>
        </p:txBody>
      </p:sp>
      <p:sp>
        <p:nvSpPr>
          <p:cNvPr id="9" name="CuadroTexto 8"/>
          <p:cNvSpPr txBox="1"/>
          <p:nvPr/>
        </p:nvSpPr>
        <p:spPr>
          <a:xfrm>
            <a:off x="1439334" y="4757638"/>
            <a:ext cx="881973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Desarrollo</a:t>
            </a:r>
          </a:p>
        </p:txBody>
      </p:sp>
      <p:sp>
        <p:nvSpPr>
          <p:cNvPr id="10" name="CuadroTexto 9"/>
          <p:cNvSpPr txBox="1"/>
          <p:nvPr/>
        </p:nvSpPr>
        <p:spPr>
          <a:xfrm>
            <a:off x="4631276" y="4757638"/>
            <a:ext cx="533848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CuadroTexto 33"/>
          <p:cNvSpPr txBox="1"/>
          <p:nvPr/>
        </p:nvSpPr>
        <p:spPr>
          <a:xfrm>
            <a:off x="1317715" y="37492"/>
            <a:ext cx="7104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dirty="0" smtClean="0"/>
              <a:t>01</a:t>
            </a:r>
            <a:endParaRPr lang="es-CO" sz="1400" dirty="0"/>
          </a:p>
        </p:txBody>
      </p:sp>
      <p:sp>
        <p:nvSpPr>
          <p:cNvPr id="19" name="CuadroTexto 18"/>
          <p:cNvSpPr txBox="1"/>
          <p:nvPr/>
        </p:nvSpPr>
        <p:spPr>
          <a:xfrm>
            <a:off x="7554097" y="1534654"/>
            <a:ext cx="1029730" cy="25565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/>
          </a:p>
        </p:txBody>
      </p:sp>
      <p:sp>
        <p:nvSpPr>
          <p:cNvPr id="48" name="CuadroTexto 47"/>
          <p:cNvSpPr txBox="1"/>
          <p:nvPr/>
        </p:nvSpPr>
        <p:spPr>
          <a:xfrm>
            <a:off x="7414513" y="115125"/>
            <a:ext cx="1486304" cy="23083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S_G01_U02_LO4_03_01</a:t>
            </a:r>
            <a:endParaRPr lang="es-CO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ángulo 10"/>
          <p:cNvSpPr/>
          <p:nvPr/>
        </p:nvSpPr>
        <p:spPr>
          <a:xfrm>
            <a:off x="4631276" y="4727601"/>
            <a:ext cx="6335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dirty="0" smtClean="0">
                <a:latin typeface="Arial" panose="020B0604020202020204" pitchFamily="34" charset="0"/>
                <a:cs typeface="Arial" panose="020B0604020202020204" pitchFamily="34" charset="0"/>
              </a:rPr>
              <a:t>3/19</a:t>
            </a:r>
            <a:endParaRPr lang="es-CO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" name="Imagen 1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497" y="665902"/>
            <a:ext cx="7236111" cy="4061699"/>
          </a:xfrm>
          <a:prstGeom prst="rect">
            <a:avLst/>
          </a:prstGeom>
        </p:spPr>
      </p:pic>
      <p:pic>
        <p:nvPicPr>
          <p:cNvPr id="23" name="Imagen 2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4776" y="932763"/>
            <a:ext cx="2981234" cy="3634846"/>
          </a:xfrm>
          <a:prstGeom prst="rect">
            <a:avLst/>
          </a:prstGeom>
        </p:spPr>
      </p:pic>
      <p:pic>
        <p:nvPicPr>
          <p:cNvPr id="24" name="Imagen 23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268636" y="3101943"/>
            <a:ext cx="972911" cy="1238250"/>
          </a:xfrm>
          <a:prstGeom prst="rect">
            <a:avLst/>
          </a:prstGeom>
        </p:spPr>
      </p:pic>
      <p:pic>
        <p:nvPicPr>
          <p:cNvPr id="25" name="Imagen 24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49320" y="1555062"/>
            <a:ext cx="2560637" cy="3234835"/>
          </a:xfrm>
          <a:prstGeom prst="rect">
            <a:avLst/>
          </a:prstGeom>
        </p:spPr>
      </p:pic>
      <p:pic>
        <p:nvPicPr>
          <p:cNvPr id="26" name="Imagen 25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95421" y="1990649"/>
            <a:ext cx="2853148" cy="2531318"/>
          </a:xfrm>
          <a:prstGeom prst="rect">
            <a:avLst/>
          </a:prstGeom>
        </p:spPr>
      </p:pic>
      <p:sp>
        <p:nvSpPr>
          <p:cNvPr id="8" name="Rectángulo 7"/>
          <p:cNvSpPr/>
          <p:nvPr/>
        </p:nvSpPr>
        <p:spPr>
          <a:xfrm>
            <a:off x="867067" y="1248026"/>
            <a:ext cx="196903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O" sz="1200" dirty="0" smtClean="0">
                <a:latin typeface="+mn-ea"/>
              </a:rPr>
              <a:t>Mientras esperaba a que dejara de llover, Julián observó lo que ocurría con el agua. </a:t>
            </a:r>
            <a:endParaRPr lang="es-CO" sz="1200" dirty="0">
              <a:latin typeface="+mn-ea"/>
            </a:endParaRPr>
          </a:p>
        </p:txBody>
      </p:sp>
      <p:sp>
        <p:nvSpPr>
          <p:cNvPr id="22" name="CuadroTexto 21"/>
          <p:cNvSpPr txBox="1"/>
          <p:nvPr/>
        </p:nvSpPr>
        <p:spPr>
          <a:xfrm>
            <a:off x="21424" y="626565"/>
            <a:ext cx="2356799" cy="307777"/>
          </a:xfrm>
          <a:prstGeom prst="rect">
            <a:avLst/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400" dirty="0"/>
              <a:t>¡</a:t>
            </a:r>
            <a:r>
              <a:rPr lang="es-CO" sz="1400" dirty="0" smtClean="0"/>
              <a:t>Qué Interesante es la lluvia!  </a:t>
            </a:r>
            <a:endParaRPr lang="es-CO" sz="1400" dirty="0"/>
          </a:p>
        </p:txBody>
      </p:sp>
      <p:sp>
        <p:nvSpPr>
          <p:cNvPr id="47" name="CuadroTexto 46"/>
          <p:cNvSpPr txBox="1"/>
          <p:nvPr/>
        </p:nvSpPr>
        <p:spPr>
          <a:xfrm>
            <a:off x="10899" y="942352"/>
            <a:ext cx="1569660" cy="253916"/>
          </a:xfrm>
          <a:prstGeom prst="rect">
            <a:avLst/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050" dirty="0" smtClean="0"/>
              <a:t>Desarrollo</a:t>
            </a:r>
            <a:r>
              <a:rPr lang="es-CO" sz="1050" dirty="0" smtClean="0">
                <a:sym typeface="Wingdings 3" panose="05040102010807070707" pitchFamily="18" charset="2"/>
              </a:rPr>
              <a:t></a:t>
            </a:r>
            <a:r>
              <a:rPr lang="es-CO" sz="1050" dirty="0" smtClean="0"/>
              <a:t> Actividad 1 </a:t>
            </a:r>
            <a:endParaRPr lang="es-CO" sz="1050" dirty="0"/>
          </a:p>
        </p:txBody>
      </p:sp>
      <p:pic>
        <p:nvPicPr>
          <p:cNvPr id="12" name="Imagen 11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955402" y="1030461"/>
            <a:ext cx="2755493" cy="3426210"/>
          </a:xfrm>
          <a:prstGeom prst="rect">
            <a:avLst/>
          </a:prstGeom>
        </p:spPr>
      </p:pic>
      <p:pic>
        <p:nvPicPr>
          <p:cNvPr id="21" name="Imagen 20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 rot="5400000">
            <a:off x="6487449" y="2202296"/>
            <a:ext cx="866775" cy="876300"/>
          </a:xfrm>
          <a:prstGeom prst="rect">
            <a:avLst/>
          </a:prstGeom>
        </p:spPr>
      </p:pic>
      <p:sp>
        <p:nvSpPr>
          <p:cNvPr id="13" name="Rectángulo 12"/>
          <p:cNvSpPr/>
          <p:nvPr/>
        </p:nvSpPr>
        <p:spPr>
          <a:xfrm>
            <a:off x="4191156" y="1221208"/>
            <a:ext cx="242053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O" sz="1100" b="1" dirty="0" smtClean="0">
                <a:latin typeface="+mn-ea"/>
              </a:rPr>
              <a:t>Julián </a:t>
            </a:r>
            <a:r>
              <a:rPr lang="es-CO" sz="1100" b="1" dirty="0">
                <a:latin typeface="+mn-ea"/>
              </a:rPr>
              <a:t>se </a:t>
            </a:r>
            <a:r>
              <a:rPr lang="es-CO" sz="1100" b="1" dirty="0" smtClean="0">
                <a:latin typeface="+mn-ea"/>
              </a:rPr>
              <a:t>dio </a:t>
            </a:r>
            <a:r>
              <a:rPr lang="es-CO" sz="1100" b="1" dirty="0">
                <a:latin typeface="+mn-ea"/>
              </a:rPr>
              <a:t>cuenta que el </a:t>
            </a:r>
            <a:r>
              <a:rPr lang="es-CO" sz="1100" b="1" dirty="0" smtClean="0">
                <a:latin typeface="+mn-ea"/>
              </a:rPr>
              <a:t>AGUA LÍQUIDA fluía por </a:t>
            </a:r>
            <a:r>
              <a:rPr lang="es-CO" sz="1100" b="1" dirty="0">
                <a:latin typeface="+mn-ea"/>
              </a:rPr>
              <a:t>cualquier espacio por pequeño que </a:t>
            </a:r>
            <a:r>
              <a:rPr lang="es-CO" sz="1100" b="1" dirty="0" smtClean="0">
                <a:latin typeface="+mn-ea"/>
              </a:rPr>
              <a:t>fuera. </a:t>
            </a:r>
            <a:endParaRPr lang="es-CO" sz="1400" b="1" dirty="0">
              <a:latin typeface="+mn-ea"/>
            </a:endParaRPr>
          </a:p>
        </p:txBody>
      </p:sp>
      <p:sp>
        <p:nvSpPr>
          <p:cNvPr id="27" name="CuadroTexto 26"/>
          <p:cNvSpPr txBox="1"/>
          <p:nvPr/>
        </p:nvSpPr>
        <p:spPr>
          <a:xfrm>
            <a:off x="2454472" y="142496"/>
            <a:ext cx="3095642" cy="25391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>
              <a:spcAft>
                <a:spcPts val="0"/>
              </a:spcAft>
            </a:pPr>
            <a:r>
              <a:rPr lang="es-CO" sz="1050" dirty="0"/>
              <a:t>¿Qué le pasa al agua cuando la enfrío o la caliento?</a:t>
            </a:r>
            <a:endParaRPr lang="es-CO" sz="1200" dirty="0"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pic>
        <p:nvPicPr>
          <p:cNvPr id="18" name="Imagen 17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 rot="16200000">
            <a:off x="-75264" y="2251776"/>
            <a:ext cx="866775" cy="876300"/>
          </a:xfrm>
          <a:prstGeom prst="rect">
            <a:avLst/>
          </a:prstGeom>
        </p:spPr>
      </p:pic>
      <p:pic>
        <p:nvPicPr>
          <p:cNvPr id="28" name="Imagen 27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-18758" y="3945924"/>
            <a:ext cx="713496" cy="713496"/>
          </a:xfrm>
          <a:prstGeom prst="rect">
            <a:avLst/>
          </a:prstGeom>
        </p:spPr>
      </p:pic>
      <p:sp>
        <p:nvSpPr>
          <p:cNvPr id="7" name="Rectángulo 6"/>
          <p:cNvSpPr/>
          <p:nvPr/>
        </p:nvSpPr>
        <p:spPr>
          <a:xfrm>
            <a:off x="200464" y="5741026"/>
            <a:ext cx="786914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 sz="1200" dirty="0"/>
              <a:t>Mientras esperaba a que dejara de llover, Julián observó lo que ocurría con el </a:t>
            </a:r>
            <a:r>
              <a:rPr lang="es-CO" sz="1200" dirty="0" smtClean="0"/>
              <a:t>agua.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 sz="1200" dirty="0"/>
              <a:t>Julián se dio cuenta que el </a:t>
            </a:r>
            <a:r>
              <a:rPr lang="es-CO" sz="1200" dirty="0" smtClean="0"/>
              <a:t>AGUA LÍQUIDA fluía </a:t>
            </a:r>
            <a:r>
              <a:rPr lang="es-CO" sz="1200" dirty="0"/>
              <a:t>por cualquier espacio por pequeño que </a:t>
            </a:r>
            <a:r>
              <a:rPr lang="es-CO" sz="1200" dirty="0" smtClean="0"/>
              <a:t>fuera.</a:t>
            </a:r>
            <a:endParaRPr lang="es-CO" sz="1200" dirty="0"/>
          </a:p>
        </p:txBody>
      </p:sp>
      <p:sp>
        <p:nvSpPr>
          <p:cNvPr id="31" name="CuadroTexto 30"/>
          <p:cNvSpPr txBox="1"/>
          <p:nvPr/>
        </p:nvSpPr>
        <p:spPr>
          <a:xfrm>
            <a:off x="7498638" y="1297086"/>
            <a:ext cx="1318054" cy="3985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100" dirty="0" smtClean="0"/>
              <a:t>Se presenta la imagen de un libro abierto y en cada página hay una parte de la historia,</a:t>
            </a:r>
          </a:p>
          <a:p>
            <a:pPr algn="just"/>
            <a:r>
              <a:rPr lang="es-CO" sz="1100" dirty="0" smtClean="0"/>
              <a:t>En la primera página  aparece el niño escampando de la  lluvia y observando lo que sucede.</a:t>
            </a:r>
          </a:p>
          <a:p>
            <a:pPr algn="just"/>
            <a:endParaRPr lang="es-CO" sz="1100" dirty="0"/>
          </a:p>
          <a:p>
            <a:pPr algn="just"/>
            <a:r>
              <a:rPr lang="es-CO" sz="1100" dirty="0" smtClean="0"/>
              <a:t>En la segunda página se ve la imagen del agua fluyendo por un canal</a:t>
            </a:r>
          </a:p>
          <a:p>
            <a:pPr algn="just"/>
            <a:endParaRPr lang="es-CO" sz="1100" dirty="0" smtClean="0"/>
          </a:p>
          <a:p>
            <a:pPr algn="just"/>
            <a:r>
              <a:rPr lang="es-CO" sz="1100" dirty="0" smtClean="0"/>
              <a:t>Cuando se da click en siguiente pasa la página</a:t>
            </a:r>
            <a:endParaRPr lang="es-CO" sz="1100" dirty="0"/>
          </a:p>
          <a:p>
            <a:pPr algn="just"/>
            <a:r>
              <a:rPr lang="es-CO" sz="1100" dirty="0" smtClean="0"/>
              <a:t>Los textos deben ser más visibles.  </a:t>
            </a:r>
            <a:endParaRPr lang="es-CO" sz="1100" dirty="0"/>
          </a:p>
        </p:txBody>
      </p:sp>
      <p:sp>
        <p:nvSpPr>
          <p:cNvPr id="32" name="Rectángulo 31"/>
          <p:cNvSpPr>
            <a:spLocks noChangeArrowheads="1"/>
          </p:cNvSpPr>
          <p:nvPr/>
        </p:nvSpPr>
        <p:spPr bwMode="auto">
          <a:xfrm>
            <a:off x="2367470" y="4274433"/>
            <a:ext cx="1438411" cy="18466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s-CO" altLang="es-CO" sz="600" dirty="0" smtClean="0">
                <a:solidFill>
                  <a:srgbClr val="FF0000"/>
                </a:solidFill>
              </a:rPr>
              <a:t>IL_</a:t>
            </a:r>
            <a:r>
              <a:rPr kumimoji="1" lang="es-CO" altLang="ko-KR" sz="600" dirty="0" smtClean="0">
                <a:solidFill>
                  <a:srgbClr val="FF0000"/>
                </a:solidFill>
                <a:latin typeface="Verdana" panose="020B0604030504040204" pitchFamily="34" charset="0"/>
                <a:ea typeface="맑은 고딕" panose="020B0503020000020004" pitchFamily="34" charset="-127"/>
              </a:rPr>
              <a:t>S_G01_U04_L01_03_01_03</a:t>
            </a:r>
            <a:endParaRPr kumimoji="1" lang="ko-KR" altLang="en-US" sz="600" dirty="0">
              <a:solidFill>
                <a:srgbClr val="FF0000"/>
              </a:solidFill>
              <a:latin typeface="Verdana" panose="020B0604030504040204" pitchFamily="34" charset="0"/>
              <a:ea typeface="맑은 고딕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5741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635000" y="33864"/>
            <a:ext cx="593432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Curso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6101616" y="33863"/>
            <a:ext cx="696024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Archivo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7332134" y="609598"/>
            <a:ext cx="1769533" cy="64633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Instrucciones para desarrolladores de contenido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21425" y="5096933"/>
            <a:ext cx="1846980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Narración y comentarios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635000" y="310862"/>
            <a:ext cx="1168400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Ciencias</a:t>
            </a:r>
          </a:p>
        </p:txBody>
      </p:sp>
      <p:sp>
        <p:nvSpPr>
          <p:cNvPr id="9" name="CuadroTexto 8"/>
          <p:cNvSpPr txBox="1"/>
          <p:nvPr/>
        </p:nvSpPr>
        <p:spPr>
          <a:xfrm>
            <a:off x="1439334" y="4757638"/>
            <a:ext cx="881973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Desarrollo</a:t>
            </a:r>
          </a:p>
        </p:txBody>
      </p:sp>
      <p:sp>
        <p:nvSpPr>
          <p:cNvPr id="10" name="CuadroTexto 9"/>
          <p:cNvSpPr txBox="1"/>
          <p:nvPr/>
        </p:nvSpPr>
        <p:spPr>
          <a:xfrm>
            <a:off x="4631276" y="4757638"/>
            <a:ext cx="533848" cy="27699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CuadroTexto 33"/>
          <p:cNvSpPr txBox="1"/>
          <p:nvPr/>
        </p:nvSpPr>
        <p:spPr>
          <a:xfrm>
            <a:off x="1317715" y="37492"/>
            <a:ext cx="7104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dirty="0" smtClean="0"/>
              <a:t>01</a:t>
            </a:r>
            <a:endParaRPr lang="es-CO" sz="1400" dirty="0"/>
          </a:p>
        </p:txBody>
      </p:sp>
      <p:sp>
        <p:nvSpPr>
          <p:cNvPr id="19" name="CuadroTexto 18"/>
          <p:cNvSpPr txBox="1"/>
          <p:nvPr/>
        </p:nvSpPr>
        <p:spPr>
          <a:xfrm>
            <a:off x="7554097" y="1534654"/>
            <a:ext cx="1029730" cy="25565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/>
          </a:p>
        </p:txBody>
      </p:sp>
      <p:sp>
        <p:nvSpPr>
          <p:cNvPr id="48" name="CuadroTexto 47"/>
          <p:cNvSpPr txBox="1"/>
          <p:nvPr/>
        </p:nvSpPr>
        <p:spPr>
          <a:xfrm>
            <a:off x="7414513" y="115125"/>
            <a:ext cx="1486304" cy="23083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S_G01_U02_LO4_03_01</a:t>
            </a:r>
            <a:endParaRPr lang="es-CO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ángulo 10"/>
          <p:cNvSpPr/>
          <p:nvPr/>
        </p:nvSpPr>
        <p:spPr>
          <a:xfrm>
            <a:off x="4631276" y="4727601"/>
            <a:ext cx="6335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dirty="0" smtClean="0">
                <a:latin typeface="Arial" panose="020B0604020202020204" pitchFamily="34" charset="0"/>
                <a:cs typeface="Arial" panose="020B0604020202020204" pitchFamily="34" charset="0"/>
              </a:rPr>
              <a:t>4/19</a:t>
            </a:r>
            <a:endParaRPr lang="es-CO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" name="Imagen 1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497" y="665902"/>
            <a:ext cx="7236111" cy="4061699"/>
          </a:xfrm>
          <a:prstGeom prst="rect">
            <a:avLst/>
          </a:prstGeom>
        </p:spPr>
      </p:pic>
      <p:pic>
        <p:nvPicPr>
          <p:cNvPr id="21" name="Imagen 20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5400000">
            <a:off x="6487449" y="2202296"/>
            <a:ext cx="866775" cy="876300"/>
          </a:xfrm>
          <a:prstGeom prst="rect">
            <a:avLst/>
          </a:prstGeom>
        </p:spPr>
      </p:pic>
      <p:pic>
        <p:nvPicPr>
          <p:cNvPr id="15" name="Imagen 1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10612" y="1049775"/>
            <a:ext cx="2929917" cy="3549868"/>
          </a:xfrm>
          <a:prstGeom prst="rect">
            <a:avLst/>
          </a:prstGeom>
        </p:spPr>
      </p:pic>
      <p:pic>
        <p:nvPicPr>
          <p:cNvPr id="18" name="Imagen 1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16200000">
            <a:off x="-23643" y="2258600"/>
            <a:ext cx="866775" cy="876300"/>
          </a:xfrm>
          <a:prstGeom prst="rect">
            <a:avLst/>
          </a:prstGeom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265385" y="2640446"/>
            <a:ext cx="1229869" cy="1800742"/>
          </a:xfrm>
          <a:prstGeom prst="rect">
            <a:avLst/>
          </a:prstGeom>
        </p:spPr>
      </p:pic>
      <p:pic>
        <p:nvPicPr>
          <p:cNvPr id="28" name="Imagen 27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49883" y="966847"/>
            <a:ext cx="2929917" cy="888370"/>
          </a:xfrm>
          <a:prstGeom prst="rect">
            <a:avLst/>
          </a:prstGeom>
        </p:spPr>
      </p:pic>
      <p:pic>
        <p:nvPicPr>
          <p:cNvPr id="30" name="Imagen 29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700165" y="953631"/>
            <a:ext cx="2929917" cy="3549868"/>
          </a:xfrm>
          <a:prstGeom prst="rect">
            <a:avLst/>
          </a:prstGeom>
        </p:spPr>
      </p:pic>
      <p:pic>
        <p:nvPicPr>
          <p:cNvPr id="31" name="Imagen 30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692252" y="936956"/>
            <a:ext cx="2929917" cy="888370"/>
          </a:xfrm>
          <a:prstGeom prst="rect">
            <a:avLst/>
          </a:prstGeom>
        </p:spPr>
      </p:pic>
      <p:pic>
        <p:nvPicPr>
          <p:cNvPr id="27" name="Imagen 26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479800" y="3284131"/>
            <a:ext cx="1431003" cy="1250516"/>
          </a:xfrm>
          <a:prstGeom prst="rect">
            <a:avLst/>
          </a:prstGeom>
        </p:spPr>
      </p:pic>
      <p:sp>
        <p:nvSpPr>
          <p:cNvPr id="22" name="CuadroTexto 21"/>
          <p:cNvSpPr txBox="1"/>
          <p:nvPr/>
        </p:nvSpPr>
        <p:spPr>
          <a:xfrm>
            <a:off x="27161" y="719515"/>
            <a:ext cx="2356799" cy="307777"/>
          </a:xfrm>
          <a:prstGeom prst="rect">
            <a:avLst/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400" dirty="0"/>
              <a:t>¡</a:t>
            </a:r>
            <a:r>
              <a:rPr lang="es-CO" sz="1400" dirty="0" smtClean="0"/>
              <a:t>Qué Interesante es la lluvia!  </a:t>
            </a:r>
            <a:endParaRPr lang="es-CO" sz="1400" dirty="0"/>
          </a:p>
        </p:txBody>
      </p:sp>
      <p:sp>
        <p:nvSpPr>
          <p:cNvPr id="47" name="CuadroTexto 46"/>
          <p:cNvSpPr txBox="1"/>
          <p:nvPr/>
        </p:nvSpPr>
        <p:spPr>
          <a:xfrm>
            <a:off x="-28406" y="1110627"/>
            <a:ext cx="1523174" cy="253916"/>
          </a:xfrm>
          <a:prstGeom prst="rect">
            <a:avLst/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CO" sz="1050" dirty="0" smtClean="0"/>
              <a:t>Desarrollo</a:t>
            </a:r>
            <a:r>
              <a:rPr lang="es-CO" sz="1050" dirty="0" smtClean="0">
                <a:sym typeface="Wingdings 3" panose="05040102010807070707" pitchFamily="18" charset="2"/>
              </a:rPr>
              <a:t></a:t>
            </a:r>
            <a:r>
              <a:rPr lang="es-CO" sz="1050" dirty="0" smtClean="0"/>
              <a:t> Actividad 1 </a:t>
            </a:r>
            <a:endParaRPr lang="es-CO" sz="1050" dirty="0"/>
          </a:p>
        </p:txBody>
      </p:sp>
      <p:sp>
        <p:nvSpPr>
          <p:cNvPr id="8" name="Rectángulo 7"/>
          <p:cNvSpPr/>
          <p:nvPr/>
        </p:nvSpPr>
        <p:spPr>
          <a:xfrm>
            <a:off x="635000" y="1388862"/>
            <a:ext cx="2575490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O" sz="1050" b="1" dirty="0">
                <a:latin typeface="+mn-ea"/>
              </a:rPr>
              <a:t>En medio del </a:t>
            </a:r>
            <a:r>
              <a:rPr lang="es-CO" sz="1050" b="1" dirty="0" smtClean="0">
                <a:latin typeface="+mn-ea"/>
              </a:rPr>
              <a:t>parque, </a:t>
            </a:r>
            <a:r>
              <a:rPr lang="es-CO" sz="1050" b="1" dirty="0">
                <a:latin typeface="+mn-ea"/>
              </a:rPr>
              <a:t>había una fuente </a:t>
            </a:r>
            <a:r>
              <a:rPr lang="es-CO" sz="1050" b="1" dirty="0" smtClean="0">
                <a:latin typeface="+mn-ea"/>
              </a:rPr>
              <a:t>dañada que se llenó de agua hasta </a:t>
            </a:r>
            <a:r>
              <a:rPr lang="es-CO" sz="1050" b="1" dirty="0">
                <a:latin typeface="+mn-ea"/>
              </a:rPr>
              <a:t>que no le </a:t>
            </a:r>
            <a:r>
              <a:rPr lang="es-CO" sz="1050" b="1" dirty="0" smtClean="0">
                <a:latin typeface="+mn-ea"/>
              </a:rPr>
              <a:t>cupo </a:t>
            </a:r>
            <a:r>
              <a:rPr lang="es-CO" sz="1050" b="1" dirty="0">
                <a:latin typeface="+mn-ea"/>
              </a:rPr>
              <a:t>una gota </a:t>
            </a:r>
            <a:r>
              <a:rPr lang="es-CO" sz="1050" b="1" dirty="0" smtClean="0">
                <a:latin typeface="+mn-ea"/>
              </a:rPr>
              <a:t>más. </a:t>
            </a:r>
            <a:endParaRPr lang="es-CO" sz="1050" b="1" dirty="0">
              <a:latin typeface="+mn-ea"/>
            </a:endParaRPr>
          </a:p>
        </p:txBody>
      </p:sp>
      <p:sp>
        <p:nvSpPr>
          <p:cNvPr id="29" name="CuadroTexto 28"/>
          <p:cNvSpPr txBox="1"/>
          <p:nvPr/>
        </p:nvSpPr>
        <p:spPr>
          <a:xfrm>
            <a:off x="2454472" y="142496"/>
            <a:ext cx="3095642" cy="25391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>
              <a:spcAft>
                <a:spcPts val="0"/>
              </a:spcAft>
            </a:pPr>
            <a:r>
              <a:rPr lang="es-CO" sz="1050" dirty="0"/>
              <a:t>¿Qué le pasa al agua cuando la enfrío o la caliento?</a:t>
            </a:r>
            <a:endParaRPr lang="es-CO" sz="1200" dirty="0"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sp>
        <p:nvSpPr>
          <p:cNvPr id="26" name="Rectángulo 25"/>
          <p:cNvSpPr/>
          <p:nvPr/>
        </p:nvSpPr>
        <p:spPr>
          <a:xfrm>
            <a:off x="3869465" y="1361408"/>
            <a:ext cx="2575490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O" sz="1050" b="1" dirty="0" smtClean="0">
                <a:latin typeface="+mn-ea"/>
              </a:rPr>
              <a:t>Y como el agua </a:t>
            </a:r>
            <a:r>
              <a:rPr lang="es-CO" sz="1050" b="1" dirty="0" err="1" smtClean="0">
                <a:latin typeface="+mn-ea"/>
              </a:rPr>
              <a:t>lÍquida</a:t>
            </a:r>
            <a:r>
              <a:rPr lang="es-CO" sz="1050" b="1" dirty="0" smtClean="0">
                <a:latin typeface="+mn-ea"/>
              </a:rPr>
              <a:t> </a:t>
            </a:r>
            <a:r>
              <a:rPr lang="es-CO" sz="1050" b="1" dirty="0" smtClean="0">
                <a:latin typeface="+mn-ea"/>
              </a:rPr>
              <a:t>había tomado la forma de la fuente, Julián pensó que esta no tenía una forma definida. </a:t>
            </a:r>
            <a:endParaRPr lang="es-CO" sz="1050" b="1" dirty="0">
              <a:latin typeface="+mn-ea"/>
            </a:endParaRPr>
          </a:p>
        </p:txBody>
      </p:sp>
      <p:sp>
        <p:nvSpPr>
          <p:cNvPr id="32" name="CuadroTexto 31"/>
          <p:cNvSpPr txBox="1"/>
          <p:nvPr/>
        </p:nvSpPr>
        <p:spPr>
          <a:xfrm>
            <a:off x="7498638" y="1297086"/>
            <a:ext cx="1318054" cy="3985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100" dirty="0" smtClean="0"/>
              <a:t>Se presenta la imagen de un libro abierto y en cada página hay una parte de la historia,</a:t>
            </a:r>
          </a:p>
          <a:p>
            <a:pPr algn="just"/>
            <a:r>
              <a:rPr lang="es-CO" sz="1100" dirty="0" smtClean="0"/>
              <a:t>En la primera página  aparece una fuente llenándose de agua.</a:t>
            </a:r>
          </a:p>
          <a:p>
            <a:pPr algn="just"/>
            <a:endParaRPr lang="es-CO" sz="1100" dirty="0"/>
          </a:p>
          <a:p>
            <a:pPr algn="just"/>
            <a:r>
              <a:rPr lang="es-CO" sz="1100" dirty="0" smtClean="0"/>
              <a:t>En la segunda página se ve el niños observando la fuente y pensando</a:t>
            </a:r>
          </a:p>
          <a:p>
            <a:pPr algn="just"/>
            <a:endParaRPr lang="es-CO" sz="1100" dirty="0" smtClean="0"/>
          </a:p>
          <a:p>
            <a:pPr algn="just"/>
            <a:r>
              <a:rPr lang="es-CO" sz="1100" dirty="0" smtClean="0"/>
              <a:t>Cuando se da click en siguiente pasa la página</a:t>
            </a:r>
          </a:p>
          <a:p>
            <a:pPr algn="just"/>
            <a:endParaRPr lang="es-CO" sz="1100" dirty="0"/>
          </a:p>
          <a:p>
            <a:pPr algn="just"/>
            <a:r>
              <a:rPr lang="es-CO" sz="1100" dirty="0" smtClean="0"/>
              <a:t>Los textos deben ser más visibles.  </a:t>
            </a:r>
          </a:p>
          <a:p>
            <a:pPr algn="just"/>
            <a:r>
              <a:rPr lang="es-CO" sz="1100" dirty="0" smtClean="0"/>
              <a:t>Se presenta un botón de audio</a:t>
            </a:r>
            <a:endParaRPr lang="es-CO" sz="1100" dirty="0"/>
          </a:p>
        </p:txBody>
      </p:sp>
      <p:sp>
        <p:nvSpPr>
          <p:cNvPr id="33" name="Rectángulo 32"/>
          <p:cNvSpPr/>
          <p:nvPr/>
        </p:nvSpPr>
        <p:spPr>
          <a:xfrm>
            <a:off x="515654" y="5522732"/>
            <a:ext cx="7384431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CO" sz="1050" b="1" dirty="0">
                <a:latin typeface="+mn-ea"/>
              </a:rPr>
              <a:t>En medio del </a:t>
            </a:r>
            <a:r>
              <a:rPr lang="es-CO" sz="1050" b="1" dirty="0" smtClean="0">
                <a:latin typeface="+mn-ea"/>
              </a:rPr>
              <a:t>parque, </a:t>
            </a:r>
            <a:r>
              <a:rPr lang="es-CO" sz="1050" b="1" dirty="0">
                <a:latin typeface="+mn-ea"/>
              </a:rPr>
              <a:t>había una fuente </a:t>
            </a:r>
            <a:r>
              <a:rPr lang="es-CO" sz="1050" b="1" dirty="0" smtClean="0">
                <a:latin typeface="+mn-ea"/>
              </a:rPr>
              <a:t>dañada que se llenó de agua hasta </a:t>
            </a:r>
            <a:r>
              <a:rPr lang="es-CO" sz="1050" b="1" dirty="0">
                <a:latin typeface="+mn-ea"/>
              </a:rPr>
              <a:t>que no le </a:t>
            </a:r>
            <a:r>
              <a:rPr lang="es-CO" sz="1050" b="1" dirty="0" smtClean="0">
                <a:latin typeface="+mn-ea"/>
              </a:rPr>
              <a:t>cupo </a:t>
            </a:r>
            <a:r>
              <a:rPr lang="es-CO" sz="1050" b="1" dirty="0">
                <a:latin typeface="+mn-ea"/>
              </a:rPr>
              <a:t>una gota más </a:t>
            </a:r>
          </a:p>
        </p:txBody>
      </p:sp>
      <p:sp>
        <p:nvSpPr>
          <p:cNvPr id="35" name="Rectángulo 34"/>
          <p:cNvSpPr/>
          <p:nvPr/>
        </p:nvSpPr>
        <p:spPr>
          <a:xfrm>
            <a:off x="557781" y="5829768"/>
            <a:ext cx="6856731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CO" sz="1050" b="1" dirty="0" smtClean="0">
                <a:latin typeface="+mn-ea"/>
              </a:rPr>
              <a:t>Y como el agua liquida había tomado la forma de la fuente, Julián pensó que esta no tenía una forma definida. </a:t>
            </a:r>
            <a:endParaRPr lang="es-CO" sz="1050" b="1" dirty="0">
              <a:latin typeface="+mn-ea"/>
            </a:endParaRPr>
          </a:p>
        </p:txBody>
      </p:sp>
      <p:pic>
        <p:nvPicPr>
          <p:cNvPr id="36" name="Imagen 35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47486" y="3993878"/>
            <a:ext cx="666617" cy="666617"/>
          </a:xfrm>
          <a:prstGeom prst="rect">
            <a:avLst/>
          </a:prstGeom>
        </p:spPr>
      </p:pic>
      <p:sp>
        <p:nvSpPr>
          <p:cNvPr id="37" name="Rectángulo 36"/>
          <p:cNvSpPr>
            <a:spLocks noChangeArrowheads="1"/>
          </p:cNvSpPr>
          <p:nvPr/>
        </p:nvSpPr>
        <p:spPr bwMode="auto">
          <a:xfrm>
            <a:off x="2367470" y="4274433"/>
            <a:ext cx="1438411" cy="18466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s-CO" altLang="es-CO" sz="600" dirty="0" smtClean="0">
                <a:solidFill>
                  <a:srgbClr val="FF0000"/>
                </a:solidFill>
              </a:rPr>
              <a:t>IL_</a:t>
            </a:r>
            <a:r>
              <a:rPr kumimoji="1" lang="es-CO" altLang="ko-KR" sz="600" dirty="0" smtClean="0">
                <a:solidFill>
                  <a:srgbClr val="FF0000"/>
                </a:solidFill>
                <a:latin typeface="Verdana" panose="020B0604030504040204" pitchFamily="34" charset="0"/>
                <a:ea typeface="맑은 고딕" panose="020B0503020000020004" pitchFamily="34" charset="-127"/>
              </a:rPr>
              <a:t>S_G01_U04_L01_03_01_04</a:t>
            </a:r>
            <a:endParaRPr kumimoji="1" lang="ko-KR" altLang="en-US" sz="600" dirty="0">
              <a:solidFill>
                <a:srgbClr val="FF0000"/>
              </a:solidFill>
              <a:latin typeface="Verdana" panose="020B0604030504040204" pitchFamily="34" charset="0"/>
              <a:ea typeface="맑은 고딕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27943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Verde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5243</TotalTime>
  <Words>3308</Words>
  <Application>Microsoft Office PowerPoint</Application>
  <PresentationFormat>Presentación en pantalla (4:3)</PresentationFormat>
  <Paragraphs>633</Paragraphs>
  <Slides>28</Slides>
  <Notes>21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28</vt:i4>
      </vt:variant>
    </vt:vector>
  </HeadingPairs>
  <TitlesOfParts>
    <vt:vector size="29" baseType="lpstr">
      <vt:lpstr>Tema de Office</vt:lpstr>
      <vt:lpstr>¿Qué le pasa al agua cuando la enfrío o la caliento? 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  <vt:lpstr>Diapositiva 22</vt:lpstr>
      <vt:lpstr>Diapositiva 23</vt:lpstr>
      <vt:lpstr>Diapositiva 24</vt:lpstr>
      <vt:lpstr>Diapositiva 25</vt:lpstr>
      <vt:lpstr>Diapositiva 26</vt:lpstr>
      <vt:lpstr>Diapositiva 27</vt:lpstr>
      <vt:lpstr>Diapositiva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CEN_Support</dc:creator>
  <cp:lastModifiedBy>DIANA CASAS</cp:lastModifiedBy>
  <cp:revision>271</cp:revision>
  <dcterms:created xsi:type="dcterms:W3CDTF">2014-07-28T13:26:55Z</dcterms:created>
  <dcterms:modified xsi:type="dcterms:W3CDTF">2014-10-22T16:22:21Z</dcterms:modified>
</cp:coreProperties>
</file>